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Lst>
  <p:notesMasterIdLst>
    <p:notesMasterId r:id="rId25"/>
  </p:notesMasterIdLst>
  <p:sldIdLst>
    <p:sldId id="287" r:id="rId3"/>
    <p:sldId id="302" r:id="rId4"/>
    <p:sldId id="301" r:id="rId5"/>
    <p:sldId id="291" r:id="rId6"/>
    <p:sldId id="303" r:id="rId7"/>
    <p:sldId id="294" r:id="rId8"/>
    <p:sldId id="304" r:id="rId9"/>
    <p:sldId id="310" r:id="rId10"/>
    <p:sldId id="311" r:id="rId11"/>
    <p:sldId id="312" r:id="rId12"/>
    <p:sldId id="295" r:id="rId13"/>
    <p:sldId id="305" r:id="rId14"/>
    <p:sldId id="306" r:id="rId15"/>
    <p:sldId id="307" r:id="rId16"/>
    <p:sldId id="308" r:id="rId17"/>
    <p:sldId id="317" r:id="rId18"/>
    <p:sldId id="297" r:id="rId19"/>
    <p:sldId id="313" r:id="rId20"/>
    <p:sldId id="316" r:id="rId21"/>
    <p:sldId id="315" r:id="rId22"/>
    <p:sldId id="314" r:id="rId23"/>
    <p:sldId id="318" r:id="rId2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0033CC"/>
    <a:srgbClr val="073D76"/>
    <a:srgbClr val="800000"/>
    <a:srgbClr val="993300"/>
    <a:srgbClr val="3C8C93"/>
    <a:srgbClr val="0000FF"/>
    <a:srgbClr val="008000"/>
    <a:srgbClr val="00B05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1" autoAdjust="0"/>
    <p:restoredTop sz="69704" autoAdjust="0"/>
  </p:normalViewPr>
  <p:slideViewPr>
    <p:cSldViewPr>
      <p:cViewPr>
        <p:scale>
          <a:sx n="90" d="100"/>
          <a:sy n="90" d="100"/>
        </p:scale>
        <p:origin x="-1602" y="30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78" d="100"/>
          <a:sy n="78" d="100"/>
        </p:scale>
        <p:origin x="-3108" y="-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312" tIns="46656" rIns="93312" bIns="46656" rtlCol="0"/>
          <a:lstStyle>
            <a:lvl1pPr algn="l">
              <a:defRPr sz="1200"/>
            </a:lvl1pPr>
          </a:lstStyle>
          <a:p>
            <a:endParaRPr lang="en-US" dirty="0"/>
          </a:p>
        </p:txBody>
      </p:sp>
      <p:sp>
        <p:nvSpPr>
          <p:cNvPr id="3" name="Date Placeholder 2"/>
          <p:cNvSpPr>
            <a:spLocks noGrp="1"/>
          </p:cNvSpPr>
          <p:nvPr>
            <p:ph type="dt" idx="1"/>
          </p:nvPr>
        </p:nvSpPr>
        <p:spPr>
          <a:xfrm>
            <a:off x="3978132" y="1"/>
            <a:ext cx="3043343" cy="465455"/>
          </a:xfrm>
          <a:prstGeom prst="rect">
            <a:avLst/>
          </a:prstGeom>
        </p:spPr>
        <p:txBody>
          <a:bodyPr vert="horz" lIns="93312" tIns="46656" rIns="93312" bIns="46656" rtlCol="0"/>
          <a:lstStyle>
            <a:lvl1pPr algn="r">
              <a:defRPr sz="1200"/>
            </a:lvl1pPr>
          </a:lstStyle>
          <a:p>
            <a:fld id="{41CB30F5-1EFB-D94A-805A-9A45FEE6AD34}" type="datetimeFigureOut">
              <a:rPr lang="en-US" smtClean="0"/>
              <a:t>10/3/2016</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2" tIns="46656" rIns="93312" bIns="46656"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2" tIns="46656" rIns="93312" bIns="4665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2" tIns="46656" rIns="93312" bIns="4665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2" tIns="46656" rIns="93312" bIns="46656" rtlCol="0" anchor="b"/>
          <a:lstStyle>
            <a:lvl1pPr algn="r">
              <a:defRPr sz="1200"/>
            </a:lvl1pPr>
          </a:lstStyle>
          <a:p>
            <a:fld id="{692391CA-15BF-334C-AA15-496A0884E284}" type="slidenum">
              <a:rPr lang="en-US" smtClean="0"/>
              <a:t>‹#›</a:t>
            </a:fld>
            <a:endParaRPr lang="en-US" dirty="0"/>
          </a:p>
        </p:txBody>
      </p:sp>
    </p:spTree>
    <p:extLst>
      <p:ext uri="{BB962C8B-B14F-4D97-AF65-F5344CB8AC3E}">
        <p14:creationId xmlns:p14="http://schemas.microsoft.com/office/powerpoint/2010/main" val="14668973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endParaRPr 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92391CA-15BF-334C-AA15-496A0884E284}"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657923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15819">
              <a:lnSpc>
                <a:spcPct val="150000"/>
              </a:lnSpc>
            </a:pPr>
            <a:r>
              <a:rPr lang="en-US" sz="1600" dirty="0">
                <a:solidFill>
                  <a:schemeClr val="tx1"/>
                </a:solidFill>
                <a:latin typeface="Times New Roman" panose="02020603050405020304" pitchFamily="18" charset="0"/>
                <a:cs typeface="Times New Roman" panose="02020603050405020304" pitchFamily="18" charset="0"/>
              </a:rPr>
              <a:t>To encourage professional development among board members, we reinstituted the in-person, regional Candidates Briefings programs three years ago. Today, </a:t>
            </a:r>
            <a:r>
              <a:rPr lang="en-US" sz="1600" dirty="0" smtClean="0">
                <a:solidFill>
                  <a:schemeClr val="tx1"/>
                </a:solidFill>
                <a:latin typeface="Times New Roman" panose="02020603050405020304" pitchFamily="18" charset="0"/>
                <a:cs typeface="Times New Roman" panose="02020603050405020304" pitchFamily="18" charset="0"/>
              </a:rPr>
              <a:t>these programs </a:t>
            </a:r>
            <a:r>
              <a:rPr lang="en-US" sz="1600" baseline="0" dirty="0" smtClean="0">
                <a:solidFill>
                  <a:schemeClr val="tx1"/>
                </a:solidFill>
                <a:latin typeface="Times New Roman" panose="02020603050405020304" pitchFamily="18" charset="0"/>
                <a:cs typeface="Times New Roman" panose="02020603050405020304" pitchFamily="18" charset="0"/>
              </a:rPr>
              <a:t> </a:t>
            </a:r>
            <a:r>
              <a:rPr lang="en-US" sz="1600" dirty="0" smtClean="0">
                <a:solidFill>
                  <a:schemeClr val="tx1"/>
                </a:solidFill>
                <a:latin typeface="Times New Roman" panose="02020603050405020304" pitchFamily="18" charset="0"/>
                <a:cs typeface="Times New Roman" panose="02020603050405020304" pitchFamily="18" charset="0"/>
              </a:rPr>
              <a:t>convey a</a:t>
            </a:r>
            <a:r>
              <a:rPr lang="en-US" sz="1600" baseline="0" dirty="0" smtClean="0">
                <a:solidFill>
                  <a:schemeClr val="tx1"/>
                </a:solidFill>
                <a:latin typeface="Times New Roman" panose="02020603050405020304" pitchFamily="18" charset="0"/>
                <a:cs typeface="Times New Roman" panose="02020603050405020304" pitchFamily="18" charset="0"/>
              </a:rPr>
              <a:t> critical message to new and prospective board members—that is, training is important.</a:t>
            </a:r>
            <a:endParaRPr lang="en-US" sz="1600" dirty="0">
              <a:solidFill>
                <a:schemeClr val="tx1"/>
              </a:solidFill>
              <a:latin typeface="Times New Roman" panose="02020603050405020304" pitchFamily="18" charset="0"/>
              <a:cs typeface="Times New Roman" panose="02020603050405020304" pitchFamily="18" charset="0"/>
            </a:endParaRPr>
          </a:p>
          <a:p>
            <a:pPr marL="0" lvl="0" indent="-15819">
              <a:lnSpc>
                <a:spcPct val="150000"/>
              </a:lnSpc>
            </a:pPr>
            <a:endParaRPr lang="en-US" sz="1600" dirty="0">
              <a:solidFill>
                <a:schemeClr val="tx1"/>
              </a:solidFill>
              <a:latin typeface="Times New Roman" panose="02020603050405020304" pitchFamily="18" charset="0"/>
              <a:cs typeface="Times New Roman" panose="02020603050405020304" pitchFamily="18" charset="0"/>
            </a:endParaRPr>
          </a:p>
          <a:p>
            <a:pPr marL="0" lvl="0" indent="-15819">
              <a:lnSpc>
                <a:spcPct val="150000"/>
              </a:lnSpc>
            </a:pPr>
            <a:r>
              <a:rPr lang="en-US" sz="1600" dirty="0">
                <a:solidFill>
                  <a:schemeClr val="tx1"/>
                </a:solidFill>
                <a:latin typeface="Times New Roman" panose="02020603050405020304" pitchFamily="18" charset="0"/>
                <a:cs typeface="Times New Roman" panose="02020603050405020304" pitchFamily="18" charset="0"/>
              </a:rPr>
              <a:t>Tuesday night’s </a:t>
            </a:r>
            <a:r>
              <a:rPr lang="en-US" sz="1600" dirty="0" smtClean="0">
                <a:solidFill>
                  <a:schemeClr val="tx1"/>
                </a:solidFill>
                <a:latin typeface="Times New Roman" panose="02020603050405020304" pitchFamily="18" charset="0"/>
                <a:cs typeface="Times New Roman" panose="02020603050405020304" pitchFamily="18" charset="0"/>
              </a:rPr>
              <a:t>briefing </a:t>
            </a:r>
            <a:r>
              <a:rPr lang="en-US" sz="1600" dirty="0">
                <a:solidFill>
                  <a:schemeClr val="tx1"/>
                </a:solidFill>
                <a:latin typeface="Times New Roman" panose="02020603050405020304" pitchFamily="18" charset="0"/>
                <a:cs typeface="Times New Roman" panose="02020603050405020304" pitchFamily="18" charset="0"/>
              </a:rPr>
              <a:t>in Mountain Lakes was well attended. It </a:t>
            </a:r>
            <a:r>
              <a:rPr lang="en-US" sz="1600" dirty="0" smtClean="0">
                <a:solidFill>
                  <a:schemeClr val="tx1"/>
                </a:solidFill>
                <a:latin typeface="Times New Roman" panose="02020603050405020304" pitchFamily="18" charset="0"/>
                <a:cs typeface="Times New Roman" panose="02020603050405020304" pitchFamily="18" charset="0"/>
              </a:rPr>
              <a:t>gave </a:t>
            </a:r>
            <a:r>
              <a:rPr lang="en-US" sz="1600" dirty="0">
                <a:solidFill>
                  <a:schemeClr val="tx1"/>
                </a:solidFill>
                <a:latin typeface="Times New Roman" panose="02020603050405020304" pitchFamily="18" charset="0"/>
                <a:cs typeface="Times New Roman" panose="02020603050405020304" pitchFamily="18" charset="0"/>
              </a:rPr>
              <a:t>the </a:t>
            </a:r>
            <a:r>
              <a:rPr lang="en-US" sz="1600" dirty="0" smtClean="0">
                <a:solidFill>
                  <a:schemeClr val="tx1"/>
                </a:solidFill>
                <a:latin typeface="Times New Roman" panose="02020603050405020304" pitchFamily="18" charset="0"/>
                <a:cs typeface="Times New Roman" panose="02020603050405020304" pitchFamily="18" charset="0"/>
              </a:rPr>
              <a:t>candidates </a:t>
            </a:r>
            <a:r>
              <a:rPr lang="en-US" sz="1600" dirty="0">
                <a:solidFill>
                  <a:schemeClr val="tx1"/>
                </a:solidFill>
                <a:latin typeface="Times New Roman" panose="02020603050405020304" pitchFamily="18" charset="0"/>
                <a:cs typeface="Times New Roman" panose="02020603050405020304" pitchFamily="18" charset="0"/>
              </a:rPr>
              <a:t>an overview of board ethics and responsibilities. But it also provided an introduction to NJSBA, our services, the expertise of our staff and, in particular, the importance of training.</a:t>
            </a:r>
          </a:p>
          <a:p>
            <a:pPr marL="0" lvl="0" indent="-15819">
              <a:lnSpc>
                <a:spcPct val="150000"/>
              </a:lnSpc>
            </a:pPr>
            <a:endParaRPr lang="en-US" sz="1600" dirty="0">
              <a:solidFill>
                <a:schemeClr val="tx1"/>
              </a:solidFill>
              <a:latin typeface="Times New Roman" panose="02020603050405020304" pitchFamily="18" charset="0"/>
              <a:cs typeface="Times New Roman" panose="02020603050405020304" pitchFamily="18" charset="0"/>
            </a:endParaRPr>
          </a:p>
          <a:p>
            <a:pPr marL="0" lvl="0" indent="-15819">
              <a:lnSpc>
                <a:spcPct val="150000"/>
              </a:lnSpc>
            </a:pPr>
            <a:r>
              <a:rPr lang="en-US" sz="1600" dirty="0">
                <a:solidFill>
                  <a:schemeClr val="tx1"/>
                </a:solidFill>
                <a:latin typeface="Times New Roman" panose="02020603050405020304" pitchFamily="18" charset="0"/>
                <a:cs typeface="Times New Roman" panose="02020603050405020304" pitchFamily="18" charset="0"/>
              </a:rPr>
              <a:t>The move to November school board elections and the extended </a:t>
            </a:r>
            <a:r>
              <a:rPr lang="en-US" sz="1600" dirty="0" smtClean="0">
                <a:solidFill>
                  <a:schemeClr val="tx1"/>
                </a:solidFill>
                <a:latin typeface="Times New Roman" panose="02020603050405020304" pitchFamily="18" charset="0"/>
                <a:cs typeface="Times New Roman" panose="02020603050405020304" pitchFamily="18" charset="0"/>
              </a:rPr>
              <a:t>lame-duck </a:t>
            </a:r>
            <a:r>
              <a:rPr lang="en-US" sz="1600" dirty="0">
                <a:solidFill>
                  <a:schemeClr val="tx1"/>
                </a:solidFill>
                <a:latin typeface="Times New Roman" panose="02020603050405020304" pitchFamily="18" charset="0"/>
                <a:cs typeface="Times New Roman" panose="02020603050405020304" pitchFamily="18" charset="0"/>
              </a:rPr>
              <a:t>period presents an opportunity to reach successful school board candidates before they take office.  That’s why we </a:t>
            </a:r>
            <a:r>
              <a:rPr lang="en-US" sz="1600" dirty="0" smtClean="0">
                <a:solidFill>
                  <a:schemeClr val="tx1"/>
                </a:solidFill>
                <a:latin typeface="Times New Roman" panose="02020603050405020304" pitchFamily="18" charset="0"/>
                <a:cs typeface="Times New Roman" panose="02020603050405020304" pitchFamily="18" charset="0"/>
              </a:rPr>
              <a:t>follow</a:t>
            </a:r>
            <a:r>
              <a:rPr lang="en-US" sz="1600" baseline="0" dirty="0" smtClean="0">
                <a:solidFill>
                  <a:schemeClr val="tx1"/>
                </a:solidFill>
                <a:latin typeface="Times New Roman" panose="02020603050405020304" pitchFamily="18" charset="0"/>
                <a:cs typeface="Times New Roman" panose="02020603050405020304" pitchFamily="18" charset="0"/>
              </a:rPr>
              <a:t> up with </a:t>
            </a:r>
            <a:r>
              <a:rPr lang="en-US" sz="1600" dirty="0" smtClean="0">
                <a:solidFill>
                  <a:schemeClr val="tx1"/>
                </a:solidFill>
                <a:latin typeface="Times New Roman" panose="02020603050405020304" pitchFamily="18" charset="0"/>
                <a:cs typeface="Times New Roman" panose="02020603050405020304" pitchFamily="18" charset="0"/>
              </a:rPr>
              <a:t>programs </a:t>
            </a:r>
            <a:r>
              <a:rPr lang="en-US" sz="1600" dirty="0">
                <a:solidFill>
                  <a:schemeClr val="tx1"/>
                </a:solidFill>
                <a:latin typeface="Times New Roman" panose="02020603050405020304" pitchFamily="18" charset="0"/>
                <a:cs typeface="Times New Roman" panose="02020603050405020304" pitchFamily="18" charset="0"/>
              </a:rPr>
              <a:t>for newly elected </a:t>
            </a:r>
            <a:r>
              <a:rPr lang="en-US" sz="1600" dirty="0" smtClean="0">
                <a:solidFill>
                  <a:schemeClr val="tx1"/>
                </a:solidFill>
                <a:latin typeface="Times New Roman" panose="02020603050405020304" pitchFamily="18" charset="0"/>
                <a:cs typeface="Times New Roman" panose="02020603050405020304" pitchFamily="18" charset="0"/>
              </a:rPr>
              <a:t>members </a:t>
            </a:r>
            <a:r>
              <a:rPr lang="en-US" sz="1600" dirty="0">
                <a:solidFill>
                  <a:schemeClr val="tx1"/>
                </a:solidFill>
                <a:latin typeface="Times New Roman" panose="02020603050405020304" pitchFamily="18" charset="0"/>
                <a:cs typeface="Times New Roman" panose="02020603050405020304" pitchFamily="18" charset="0"/>
              </a:rPr>
              <a:t>in November and December. </a:t>
            </a:r>
            <a:r>
              <a:rPr lang="en-US" sz="1600" dirty="0" smtClean="0">
                <a:solidFill>
                  <a:schemeClr val="tx1"/>
                </a:solidFill>
                <a:latin typeface="Times New Roman" panose="02020603050405020304" pitchFamily="18" charset="0"/>
                <a:cs typeface="Times New Roman" panose="02020603050405020304" pitchFamily="18" charset="0"/>
              </a:rPr>
              <a:t>The program is called </a:t>
            </a:r>
            <a:r>
              <a:rPr lang="en-US" sz="1600" dirty="0">
                <a:solidFill>
                  <a:schemeClr val="tx1"/>
                </a:solidFill>
                <a:latin typeface="Times New Roman" panose="02020603050405020304" pitchFamily="18" charset="0"/>
                <a:cs typeface="Times New Roman" panose="02020603050405020304" pitchFamily="18" charset="0"/>
              </a:rPr>
              <a:t>3Rs, </a:t>
            </a:r>
            <a:r>
              <a:rPr lang="en-US" sz="1600" dirty="0" smtClean="0">
                <a:solidFill>
                  <a:schemeClr val="tx1"/>
                </a:solidFill>
                <a:latin typeface="Times New Roman" panose="02020603050405020304" pitchFamily="18" charset="0"/>
                <a:cs typeface="Times New Roman" panose="02020603050405020304" pitchFamily="18" charset="0"/>
              </a:rPr>
              <a:t>which stands</a:t>
            </a:r>
            <a:r>
              <a:rPr lang="en-US" sz="1600" baseline="0" dirty="0" smtClean="0">
                <a:solidFill>
                  <a:schemeClr val="tx1"/>
                </a:solidFill>
                <a:latin typeface="Times New Roman" panose="02020603050405020304" pitchFamily="18" charset="0"/>
                <a:cs typeface="Times New Roman" panose="02020603050405020304" pitchFamily="18" charset="0"/>
              </a:rPr>
              <a:t> </a:t>
            </a:r>
            <a:r>
              <a:rPr lang="en-US" sz="1600" dirty="0" smtClean="0">
                <a:solidFill>
                  <a:schemeClr val="tx1"/>
                </a:solidFill>
                <a:latin typeface="Times New Roman" panose="02020603050405020304" pitchFamily="18" charset="0"/>
                <a:cs typeface="Times New Roman" panose="02020603050405020304" pitchFamily="18" charset="0"/>
              </a:rPr>
              <a:t>for </a:t>
            </a:r>
            <a:r>
              <a:rPr lang="en-US" sz="1600" dirty="0">
                <a:solidFill>
                  <a:schemeClr val="tx1"/>
                </a:solidFill>
                <a:latin typeface="Times New Roman" panose="02020603050405020304" pitchFamily="18" charset="0"/>
                <a:cs typeface="Times New Roman" panose="02020603050405020304" pitchFamily="18" charset="0"/>
              </a:rPr>
              <a:t>Relationships, Responsibilities and </a:t>
            </a:r>
            <a:r>
              <a:rPr lang="en-US" sz="1600" dirty="0" smtClean="0">
                <a:solidFill>
                  <a:schemeClr val="tx1"/>
                </a:solidFill>
                <a:latin typeface="Times New Roman" panose="02020603050405020304" pitchFamily="18" charset="0"/>
                <a:cs typeface="Times New Roman" panose="02020603050405020304" pitchFamily="18" charset="0"/>
              </a:rPr>
              <a:t>Resources. Tat </a:t>
            </a:r>
            <a:r>
              <a:rPr lang="en-US" sz="1600" dirty="0">
                <a:solidFill>
                  <a:schemeClr val="tx1"/>
                </a:solidFill>
                <a:latin typeface="Times New Roman" panose="02020603050405020304" pitchFamily="18" charset="0"/>
                <a:cs typeface="Times New Roman" panose="02020603050405020304" pitchFamily="18" charset="0"/>
              </a:rPr>
              <a:t>includes working with the superintendent and fellow board members; the role and functions of the school boards; and sources of information and assistance, </a:t>
            </a:r>
            <a:r>
              <a:rPr lang="en-US" sz="1600" dirty="0" smtClean="0">
                <a:solidFill>
                  <a:schemeClr val="tx1"/>
                </a:solidFill>
                <a:latin typeface="Times New Roman" panose="02020603050405020304" pitchFamily="18" charset="0"/>
                <a:cs typeface="Times New Roman" panose="02020603050405020304" pitchFamily="18" charset="0"/>
              </a:rPr>
              <a:t>particularly NJSBA</a:t>
            </a:r>
            <a:r>
              <a:rPr lang="en-US" sz="1600" dirty="0">
                <a:solidFill>
                  <a:schemeClr val="tx1"/>
                </a:solidFill>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fld id="{692391CA-15BF-334C-AA15-496A0884E284}" type="slidenum">
              <a:rPr lang="en-US" smtClean="0"/>
              <a:t>10</a:t>
            </a:fld>
            <a:endParaRPr lang="en-US" dirty="0"/>
          </a:p>
        </p:txBody>
      </p:sp>
    </p:spTree>
    <p:extLst>
      <p:ext uri="{BB962C8B-B14F-4D97-AF65-F5344CB8AC3E}">
        <p14:creationId xmlns:p14="http://schemas.microsoft.com/office/powerpoint/2010/main" val="3329660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600" dirty="0">
                <a:latin typeface="Times New Roman" panose="02020603050405020304" pitchFamily="18" charset="0"/>
                <a:cs typeface="Times New Roman" panose="02020603050405020304" pitchFamily="18" charset="0"/>
              </a:rPr>
              <a:t>One hundred two years ago, NJSBA was founded for the express purpose of giving local school board a seat at the table where education decisions are made. Since then, this responsibility has increased in importance. And, by necessity, it has taken on new dimensions in terms of building alliances and empowering board members to be advocates in their communities, in their legislative </a:t>
            </a:r>
            <a:r>
              <a:rPr lang="en-US" sz="1600" dirty="0" smtClean="0">
                <a:latin typeface="Times New Roman" panose="02020603050405020304" pitchFamily="18" charset="0"/>
                <a:cs typeface="Times New Roman" panose="02020603050405020304" pitchFamily="18" charset="0"/>
              </a:rPr>
              <a:t>districts, </a:t>
            </a:r>
            <a:r>
              <a:rPr lang="en-US" sz="1600" dirty="0">
                <a:latin typeface="Times New Roman" panose="02020603050405020304" pitchFamily="18" charset="0"/>
                <a:cs typeface="Times New Roman" panose="02020603050405020304" pitchFamily="18" charset="0"/>
              </a:rPr>
              <a:t>and in Trenton and Washington.</a:t>
            </a:r>
          </a:p>
          <a:p>
            <a:pPr>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692391CA-15BF-334C-AA15-496A0884E284}" type="slidenum">
              <a:rPr lang="en-US" smtClean="0"/>
              <a:t>11</a:t>
            </a:fld>
            <a:endParaRPr lang="en-US" dirty="0"/>
          </a:p>
        </p:txBody>
      </p:sp>
    </p:spTree>
    <p:extLst>
      <p:ext uri="{BB962C8B-B14F-4D97-AF65-F5344CB8AC3E}">
        <p14:creationId xmlns:p14="http://schemas.microsoft.com/office/powerpoint/2010/main" val="3329660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600" dirty="0">
                <a:latin typeface="Times New Roman" panose="02020603050405020304" pitchFamily="18" charset="0"/>
                <a:cs typeface="Times New Roman" panose="02020603050405020304" pitchFamily="18" charset="0"/>
              </a:rPr>
              <a:t>On Monday, Kim Harrington will officially take over as Acting Commissioner of Education. Dave Hespe, who served as commissioner of education for two and a half years, has always been a </a:t>
            </a:r>
            <a:r>
              <a:rPr lang="en-US" sz="1600" dirty="0" smtClean="0">
                <a:latin typeface="Times New Roman" panose="02020603050405020304" pitchFamily="18" charset="0"/>
                <a:cs typeface="Times New Roman" panose="02020603050405020304" pitchFamily="18" charset="0"/>
              </a:rPr>
              <a:t>very good</a:t>
            </a:r>
            <a:r>
              <a:rPr lang="en-US" sz="1600" baseline="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friend </a:t>
            </a:r>
            <a:r>
              <a:rPr lang="en-US" sz="1600" dirty="0">
                <a:latin typeface="Times New Roman" panose="02020603050405020304" pitchFamily="18" charset="0"/>
                <a:cs typeface="Times New Roman" panose="02020603050405020304" pitchFamily="18" charset="0"/>
              </a:rPr>
              <a:t>of the New Jersey School Boards Association.  He will certainly be missed.</a:t>
            </a:r>
          </a:p>
          <a:p>
            <a:pPr>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dirty="0" smtClean="0">
                <a:latin typeface="Times New Roman" panose="02020603050405020304" pitchFamily="18" charset="0"/>
                <a:cs typeface="Times New Roman" panose="02020603050405020304" pitchFamily="18" charset="0"/>
              </a:rPr>
              <a:t>We also </a:t>
            </a:r>
            <a:r>
              <a:rPr lang="en-US" sz="1600" dirty="0">
                <a:latin typeface="Times New Roman" panose="02020603050405020304" pitchFamily="18" charset="0"/>
                <a:cs typeface="Times New Roman" panose="02020603050405020304" pitchFamily="18" charset="0"/>
              </a:rPr>
              <a:t>have an excellent relationship with Kim Harrington. She has been serving as assistant commissioner and chief academic officer; </a:t>
            </a:r>
            <a:r>
              <a:rPr lang="en-US" sz="1600" dirty="0" smtClean="0">
                <a:latin typeface="Times New Roman" panose="02020603050405020304" pitchFamily="18" charset="0"/>
                <a:cs typeface="Times New Roman" panose="02020603050405020304" pitchFamily="18" charset="0"/>
              </a:rPr>
              <a:t>she has lent </a:t>
            </a:r>
            <a:r>
              <a:rPr lang="en-US" sz="1600" dirty="0">
                <a:latin typeface="Times New Roman" panose="02020603050405020304" pitchFamily="18" charset="0"/>
                <a:cs typeface="Times New Roman" panose="02020603050405020304" pitchFamily="18" charset="0"/>
              </a:rPr>
              <a:t>her expertise to our programs at the county associations and </a:t>
            </a:r>
            <a:r>
              <a:rPr lang="en-US" sz="1600" dirty="0" smtClean="0">
                <a:latin typeface="Times New Roman" panose="02020603050405020304" pitchFamily="18" charset="0"/>
                <a:cs typeface="Times New Roman" panose="02020603050405020304" pitchFamily="18" charset="0"/>
              </a:rPr>
              <a:t>Workshop.</a:t>
            </a:r>
            <a:r>
              <a:rPr lang="en-US" sz="1600" baseline="0" dirty="0" smtClean="0">
                <a:latin typeface="Times New Roman" panose="02020603050405020304" pitchFamily="18" charset="0"/>
                <a:cs typeface="Times New Roman" panose="02020603050405020304" pitchFamily="18" charset="0"/>
              </a:rPr>
              <a:t> A</a:t>
            </a:r>
            <a:r>
              <a:rPr lang="en-US" sz="1600" dirty="0" smtClean="0">
                <a:latin typeface="Times New Roman" panose="02020603050405020304" pitchFamily="18" charset="0"/>
                <a:cs typeface="Times New Roman" panose="02020603050405020304" pitchFamily="18" charset="0"/>
              </a:rPr>
              <a:t>nd </a:t>
            </a:r>
            <a:r>
              <a:rPr lang="en-US" sz="1600" dirty="0">
                <a:latin typeface="Times New Roman" panose="02020603050405020304" pitchFamily="18" charset="0"/>
                <a:cs typeface="Times New Roman" panose="02020603050405020304" pitchFamily="18" charset="0"/>
              </a:rPr>
              <a:t>she will do so again this year, during the “Conversation with the Commissioner” program </a:t>
            </a:r>
            <a:r>
              <a:rPr lang="en-US" sz="1600" dirty="0" smtClean="0">
                <a:latin typeface="Times New Roman" panose="02020603050405020304" pitchFamily="18" charset="0"/>
                <a:cs typeface="Times New Roman" panose="02020603050405020304" pitchFamily="18" charset="0"/>
              </a:rPr>
              <a:t>at Workshop.</a:t>
            </a:r>
            <a:endParaRPr lang="en-US" sz="1600" dirty="0">
              <a:latin typeface="Times New Roman" panose="02020603050405020304" pitchFamily="18" charset="0"/>
              <a:cs typeface="Times New Roman" panose="02020603050405020304" pitchFamily="18" charset="0"/>
            </a:endParaRPr>
          </a:p>
          <a:p>
            <a:pPr>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dirty="0">
                <a:latin typeface="Times New Roman" panose="02020603050405020304" pitchFamily="18" charset="0"/>
                <a:cs typeface="Times New Roman" panose="02020603050405020304" pitchFamily="18" charset="0"/>
              </a:rPr>
              <a:t>Building bridges is critical for our members.</a:t>
            </a:r>
          </a:p>
          <a:p>
            <a:pPr>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dirty="0">
                <a:latin typeface="Times New Roman" panose="02020603050405020304" pitchFamily="18" charset="0"/>
                <a:cs typeface="Times New Roman" panose="02020603050405020304" pitchFamily="18" charset="0"/>
              </a:rPr>
              <a:t>State Board of Education President Mark Biedron, for example, makes it a point to meet with me each month to discuss educational issues. And we have talked </a:t>
            </a:r>
            <a:r>
              <a:rPr lang="en-US" sz="1600" dirty="0" smtClean="0">
                <a:latin typeface="Times New Roman" panose="02020603050405020304" pitchFamily="18" charset="0"/>
                <a:cs typeface="Times New Roman" panose="02020603050405020304" pitchFamily="18" charset="0"/>
              </a:rPr>
              <a:t>about the issues, including school funding, the </a:t>
            </a:r>
            <a:r>
              <a:rPr lang="en-US" sz="1600" dirty="0">
                <a:latin typeface="Times New Roman" panose="02020603050405020304" pitchFamily="18" charset="0"/>
                <a:cs typeface="Times New Roman" panose="02020603050405020304" pitchFamily="18" charset="0"/>
              </a:rPr>
              <a:t>Accountability </a:t>
            </a:r>
            <a:r>
              <a:rPr lang="en-US" sz="1600" dirty="0" smtClean="0">
                <a:latin typeface="Times New Roman" panose="02020603050405020304" pitchFamily="18" charset="0"/>
                <a:cs typeface="Times New Roman" panose="02020603050405020304" pitchFamily="18" charset="0"/>
              </a:rPr>
              <a:t>Regulations and the superintendent </a:t>
            </a:r>
            <a:r>
              <a:rPr lang="en-US" sz="1600" dirty="0">
                <a:latin typeface="Times New Roman" panose="02020603050405020304" pitchFamily="18" charset="0"/>
                <a:cs typeface="Times New Roman" panose="02020603050405020304" pitchFamily="18" charset="0"/>
              </a:rPr>
              <a:t>salary </a:t>
            </a:r>
            <a:r>
              <a:rPr lang="en-US" sz="1600" dirty="0" smtClean="0">
                <a:latin typeface="Times New Roman" panose="02020603050405020304" pitchFamily="18" charset="0"/>
                <a:cs typeface="Times New Roman" panose="02020603050405020304" pitchFamily="18" charset="0"/>
              </a:rPr>
              <a:t>cap, which  </a:t>
            </a:r>
            <a:r>
              <a:rPr lang="en-US" sz="1600" dirty="0">
                <a:latin typeface="Times New Roman" panose="02020603050405020304" pitchFamily="18" charset="0"/>
                <a:cs typeface="Times New Roman" panose="02020603050405020304" pitchFamily="18" charset="0"/>
              </a:rPr>
              <a:t>will sunset in November</a:t>
            </a:r>
            <a:r>
              <a:rPr lang="en-US" sz="1600" dirty="0" smtClean="0">
                <a:latin typeface="Times New Roman" panose="02020603050405020304" pitchFamily="18" charset="0"/>
                <a:cs typeface="Times New Roman" panose="02020603050405020304" pitchFamily="18" charset="0"/>
              </a:rPr>
              <a:t>.</a:t>
            </a:r>
          </a:p>
          <a:p>
            <a:pPr>
              <a:lnSpc>
                <a:spcPct val="150000"/>
              </a:lnSpc>
            </a:pPr>
            <a:endParaRPr lang="en-US" sz="1600" dirty="0" smtClean="0">
              <a:latin typeface="Times New Roman" panose="02020603050405020304" pitchFamily="18" charset="0"/>
              <a:cs typeface="Times New Roman" panose="02020603050405020304" pitchFamily="18" charset="0"/>
            </a:endParaRPr>
          </a:p>
          <a:p>
            <a:pPr>
              <a:lnSpc>
                <a:spcPct val="150000"/>
              </a:lnSpc>
            </a:pPr>
            <a:r>
              <a:rPr lang="en-US" sz="1600" dirty="0" smtClean="0">
                <a:latin typeface="Times New Roman" panose="02020603050405020304" pitchFamily="18" charset="0"/>
                <a:cs typeface="Times New Roman" panose="02020603050405020304" pitchFamily="18" charset="0"/>
              </a:rPr>
              <a:t>NJSBA also has a </a:t>
            </a:r>
            <a:r>
              <a:rPr lang="en-US" sz="1600" dirty="0">
                <a:latin typeface="Times New Roman" panose="02020603050405020304" pitchFamily="18" charset="0"/>
                <a:cs typeface="Times New Roman" panose="02020603050405020304" pitchFamily="18" charset="0"/>
              </a:rPr>
              <a:t>strong line of communication with the legislative leadership—on both sides of the aisle—including Senate President Steve Sweeney, who was </a:t>
            </a:r>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keynote speaker at our very successful Legislative Day program, held in June.</a:t>
            </a:r>
          </a:p>
          <a:p>
            <a:pPr>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dirty="0">
                <a:latin typeface="Times New Roman" panose="02020603050405020304" pitchFamily="18" charset="0"/>
                <a:cs typeface="Times New Roman" panose="02020603050405020304" pitchFamily="18" charset="0"/>
              </a:rPr>
              <a:t>The Legislative Day is co-sponsored </a:t>
            </a:r>
            <a:r>
              <a:rPr lang="en-US" sz="1600" dirty="0" smtClean="0">
                <a:latin typeface="Times New Roman" panose="02020603050405020304" pitchFamily="18" charset="0"/>
                <a:cs typeface="Times New Roman" panose="02020603050405020304" pitchFamily="18" charset="0"/>
              </a:rPr>
              <a:t>annually by </a:t>
            </a:r>
            <a:r>
              <a:rPr lang="en-US" sz="1600" dirty="0">
                <a:latin typeface="Times New Roman" panose="02020603050405020304" pitchFamily="18" charset="0"/>
                <a:cs typeface="Times New Roman" panose="02020603050405020304" pitchFamily="18" charset="0"/>
              </a:rPr>
              <a:t>the New Jersey PTA—an organization with 130,000 parent members. That’s another key partnership—and one that </a:t>
            </a:r>
            <a:r>
              <a:rPr lang="en-US" sz="1600" dirty="0" smtClean="0">
                <a:latin typeface="Times New Roman" panose="02020603050405020304" pitchFamily="18" charset="0"/>
                <a:cs typeface="Times New Roman" panose="02020603050405020304" pitchFamily="18" charset="0"/>
              </a:rPr>
              <a:t>we value highly and nurture.  And yes, the NJPTA leaders meet with Ray Pinney and me every</a:t>
            </a:r>
            <a:r>
              <a:rPr lang="en-US" sz="1600" baseline="0" dirty="0" smtClean="0">
                <a:latin typeface="Times New Roman" panose="02020603050405020304" pitchFamily="18" charset="0"/>
                <a:cs typeface="Times New Roman" panose="02020603050405020304" pitchFamily="18" charset="0"/>
              </a:rPr>
              <a:t> month.</a:t>
            </a:r>
            <a:endParaRPr 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92391CA-15BF-334C-AA15-496A0884E284}" type="slidenum">
              <a:rPr lang="en-US" smtClean="0"/>
              <a:t>12</a:t>
            </a:fld>
            <a:endParaRPr lang="en-US" dirty="0"/>
          </a:p>
        </p:txBody>
      </p:sp>
    </p:spTree>
    <p:extLst>
      <p:ext uri="{BB962C8B-B14F-4D97-AF65-F5344CB8AC3E}">
        <p14:creationId xmlns:p14="http://schemas.microsoft.com/office/powerpoint/2010/main" val="3329660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600" dirty="0">
                <a:latin typeface="Times New Roman" panose="02020603050405020304" pitchFamily="18" charset="0"/>
                <a:cs typeface="Times New Roman" panose="02020603050405020304" pitchFamily="18" charset="0"/>
              </a:rPr>
              <a:t>Providing the information, establishing lines of </a:t>
            </a:r>
            <a:r>
              <a:rPr lang="en-US" sz="1600" dirty="0" smtClean="0">
                <a:latin typeface="Times New Roman" panose="02020603050405020304" pitchFamily="18" charset="0"/>
                <a:cs typeface="Times New Roman" panose="02020603050405020304" pitchFamily="18" charset="0"/>
              </a:rPr>
              <a:t>communication, </a:t>
            </a:r>
            <a:r>
              <a:rPr lang="en-US" sz="1600" dirty="0">
                <a:latin typeface="Times New Roman" panose="02020603050405020304" pitchFamily="18" charset="0"/>
                <a:cs typeface="Times New Roman" panose="02020603050405020304" pitchFamily="18" charset="0"/>
              </a:rPr>
              <a:t>and </a:t>
            </a:r>
            <a:r>
              <a:rPr lang="en-US" sz="1600" dirty="0" smtClean="0">
                <a:latin typeface="Times New Roman" panose="02020603050405020304" pitchFamily="18" charset="0"/>
                <a:cs typeface="Times New Roman" panose="02020603050405020304" pitchFamily="18" charset="0"/>
              </a:rPr>
              <a:t>accessing </a:t>
            </a:r>
            <a:r>
              <a:rPr lang="en-US" sz="1600" dirty="0">
                <a:latin typeface="Times New Roman" panose="02020603050405020304" pitchFamily="18" charset="0"/>
                <a:cs typeface="Times New Roman" panose="02020603050405020304" pitchFamily="18" charset="0"/>
              </a:rPr>
              <a:t>lawmakers are focal points of the Strategic Plan. </a:t>
            </a:r>
          </a:p>
          <a:p>
            <a:pPr>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dirty="0">
                <a:latin typeface="Times New Roman" panose="02020603050405020304" pitchFamily="18" charset="0"/>
                <a:cs typeface="Times New Roman" panose="02020603050405020304" pitchFamily="18" charset="0"/>
              </a:rPr>
              <a:t>How many of you tuned into the first Monday Night Briefing on September </a:t>
            </a:r>
            <a:r>
              <a:rPr lang="en-US" sz="1600" dirty="0" smtClean="0">
                <a:latin typeface="Times New Roman" panose="02020603050405020304" pitchFamily="18" charset="0"/>
                <a:cs typeface="Times New Roman" panose="02020603050405020304" pitchFamily="18" charset="0"/>
              </a:rPr>
              <a:t>12</a:t>
            </a:r>
            <a:r>
              <a:rPr lang="en-US" sz="1600" baseline="30000" dirty="0" smtClean="0">
                <a:latin typeface="Times New Roman" panose="02020603050405020304" pitchFamily="18" charset="0"/>
                <a:cs typeface="Times New Roman" panose="02020603050405020304" pitchFamily="18" charset="0"/>
              </a:rPr>
              <a:t>th</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This is a new program, to be broadcast on the second Monday of each month. It is designed exclusively for members of the Board of Directors, County Association Leadership and Legislative </a:t>
            </a:r>
            <a:r>
              <a:rPr lang="en-US" sz="1600" dirty="0" smtClean="0">
                <a:latin typeface="Times New Roman" panose="02020603050405020304" pitchFamily="18" charset="0"/>
                <a:cs typeface="Times New Roman" panose="02020603050405020304" pitchFamily="18" charset="0"/>
              </a:rPr>
              <a:t>Committee. It</a:t>
            </a:r>
            <a:r>
              <a:rPr lang="en-US" sz="1600" baseline="0" dirty="0" smtClean="0">
                <a:latin typeface="Times New Roman" panose="02020603050405020304" pitchFamily="18" charset="0"/>
                <a:cs typeface="Times New Roman" panose="02020603050405020304" pitchFamily="18" charset="0"/>
              </a:rPr>
              <a:t>s purpose is</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to </a:t>
            </a:r>
            <a:r>
              <a:rPr lang="en-US" sz="1600" dirty="0" smtClean="0">
                <a:latin typeface="Times New Roman" panose="02020603050405020304" pitchFamily="18" charset="0"/>
                <a:cs typeface="Times New Roman" panose="02020603050405020304" pitchFamily="18" charset="0"/>
              </a:rPr>
              <a:t>keep you</a:t>
            </a:r>
            <a:r>
              <a:rPr lang="en-US" sz="1600" baseline="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informed </a:t>
            </a:r>
            <a:r>
              <a:rPr lang="en-US" sz="1600" dirty="0">
                <a:latin typeface="Times New Roman" panose="02020603050405020304" pitchFamily="18" charset="0"/>
                <a:cs typeface="Times New Roman" panose="02020603050405020304" pitchFamily="18" charset="0"/>
              </a:rPr>
              <a:t>of critical educational issues and developments affecting our Association and the membership. The first program looked at school funding. The next segment, which will be broadcast on October 10, will address the Accountability Regulations. If you </a:t>
            </a:r>
            <a:r>
              <a:rPr lang="en-US" sz="1600" dirty="0" smtClean="0">
                <a:latin typeface="Times New Roman" panose="02020603050405020304" pitchFamily="18" charset="0"/>
                <a:cs typeface="Times New Roman" panose="02020603050405020304" pitchFamily="18" charset="0"/>
              </a:rPr>
              <a:t>are not able to listen </a:t>
            </a:r>
            <a:r>
              <a:rPr lang="en-US" sz="1600" dirty="0">
                <a:latin typeface="Times New Roman" panose="02020603050405020304" pitchFamily="18" charset="0"/>
                <a:cs typeface="Times New Roman" panose="02020603050405020304" pitchFamily="18" charset="0"/>
              </a:rPr>
              <a:t>to the program live, you can download it through a special link.</a:t>
            </a:r>
          </a:p>
          <a:p>
            <a:pPr>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dirty="0">
                <a:latin typeface="Times New Roman" panose="02020603050405020304" pitchFamily="18" charset="0"/>
                <a:cs typeface="Times New Roman" panose="02020603050405020304" pitchFamily="18" charset="0"/>
              </a:rPr>
              <a:t>This fall, our staff </a:t>
            </a:r>
            <a:r>
              <a:rPr lang="en-US" sz="1600" dirty="0" smtClean="0">
                <a:latin typeface="Times New Roman" panose="02020603050405020304" pitchFamily="18" charset="0"/>
                <a:cs typeface="Times New Roman" panose="02020603050405020304" pitchFamily="18" charset="0"/>
              </a:rPr>
              <a:t>is making presentations</a:t>
            </a:r>
            <a:r>
              <a:rPr lang="en-US" sz="1600" baseline="0" dirty="0" smtClean="0">
                <a:latin typeface="Times New Roman" panose="02020603050405020304" pitchFamily="18" charset="0"/>
                <a:cs typeface="Times New Roman" panose="02020603050405020304" pitchFamily="18" charset="0"/>
              </a:rPr>
              <a:t> on </a:t>
            </a:r>
            <a:r>
              <a:rPr lang="en-US" sz="1600" dirty="0" smtClean="0">
                <a:latin typeface="Times New Roman" panose="02020603050405020304" pitchFamily="18" charset="0"/>
                <a:cs typeface="Times New Roman" panose="02020603050405020304" pitchFamily="18" charset="0"/>
              </a:rPr>
              <a:t>school </a:t>
            </a:r>
            <a:r>
              <a:rPr lang="en-US" sz="1600" dirty="0">
                <a:latin typeface="Times New Roman" panose="02020603050405020304" pitchFamily="18" charset="0"/>
                <a:cs typeface="Times New Roman" panose="02020603050405020304" pitchFamily="18" charset="0"/>
              </a:rPr>
              <a:t>finance </a:t>
            </a:r>
            <a:r>
              <a:rPr lang="en-US" sz="1600" dirty="0" smtClean="0">
                <a:latin typeface="Times New Roman" panose="02020603050405020304" pitchFamily="18" charset="0"/>
                <a:cs typeface="Times New Roman" panose="02020603050405020304" pitchFamily="18" charset="0"/>
              </a:rPr>
              <a:t>at several county </a:t>
            </a:r>
            <a:r>
              <a:rPr lang="en-US" sz="1600" dirty="0">
                <a:latin typeface="Times New Roman" panose="02020603050405020304" pitchFamily="18" charset="0"/>
                <a:cs typeface="Times New Roman" panose="02020603050405020304" pitchFamily="18" charset="0"/>
              </a:rPr>
              <a:t>school boards </a:t>
            </a:r>
            <a:r>
              <a:rPr lang="en-US" sz="1600" dirty="0" smtClean="0">
                <a:latin typeface="Times New Roman" panose="02020603050405020304" pitchFamily="18" charset="0"/>
                <a:cs typeface="Times New Roman" panose="02020603050405020304" pitchFamily="18" charset="0"/>
              </a:rPr>
              <a:t>associations. </a:t>
            </a:r>
            <a:r>
              <a:rPr lang="en-US" sz="1600" dirty="0">
                <a:latin typeface="Times New Roman" panose="02020603050405020304" pitchFamily="18" charset="0"/>
                <a:cs typeface="Times New Roman" panose="02020603050405020304" pitchFamily="18" charset="0"/>
              </a:rPr>
              <a:t>We expect </a:t>
            </a:r>
            <a:r>
              <a:rPr lang="en-US" sz="1600" dirty="0" smtClean="0">
                <a:latin typeface="Times New Roman" panose="02020603050405020304" pitchFamily="18" charset="0"/>
                <a:cs typeface="Times New Roman" panose="02020603050405020304" pitchFamily="18" charset="0"/>
              </a:rPr>
              <a:t>that more </a:t>
            </a:r>
            <a:r>
              <a:rPr lang="en-US" sz="1600" dirty="0">
                <a:latin typeface="Times New Roman" panose="02020603050405020304" pitchFamily="18" charset="0"/>
                <a:cs typeface="Times New Roman" panose="02020603050405020304" pitchFamily="18" charset="0"/>
              </a:rPr>
              <a:t>than 200 board members </a:t>
            </a:r>
            <a:r>
              <a:rPr lang="en-US" sz="1600" dirty="0" smtClean="0">
                <a:latin typeface="Times New Roman" panose="02020603050405020304" pitchFamily="18" charset="0"/>
                <a:cs typeface="Times New Roman" panose="02020603050405020304" pitchFamily="18" charset="0"/>
              </a:rPr>
              <a:t>will  hear the presentation in person. And we hope</a:t>
            </a:r>
            <a:r>
              <a:rPr lang="en-US" sz="1600" baseline="0" dirty="0" smtClean="0">
                <a:latin typeface="Times New Roman" panose="02020603050405020304" pitchFamily="18" charset="0"/>
                <a:cs typeface="Times New Roman" panose="02020603050405020304" pitchFamily="18" charset="0"/>
              </a:rPr>
              <a:t> to </a:t>
            </a:r>
            <a:r>
              <a:rPr lang="en-US" sz="1600" dirty="0" smtClean="0">
                <a:latin typeface="Times New Roman" panose="02020603050405020304" pitchFamily="18" charset="0"/>
                <a:cs typeface="Times New Roman" panose="02020603050405020304" pitchFamily="18" charset="0"/>
              </a:rPr>
              <a:t>summarize in a video series,</a:t>
            </a:r>
            <a:r>
              <a:rPr lang="en-US" sz="1600" baseline="0" dirty="0" smtClean="0">
                <a:latin typeface="Times New Roman" panose="02020603050405020304" pitchFamily="18" charset="0"/>
                <a:cs typeface="Times New Roman" panose="02020603050405020304" pitchFamily="18" charset="0"/>
              </a:rPr>
              <a:t> to be produced </a:t>
            </a:r>
            <a:r>
              <a:rPr lang="en-US" sz="1600" dirty="0" smtClean="0">
                <a:latin typeface="Times New Roman" panose="02020603050405020304" pitchFamily="18" charset="0"/>
                <a:cs typeface="Times New Roman" panose="02020603050405020304" pitchFamily="18" charset="0"/>
              </a:rPr>
              <a:t>after </a:t>
            </a:r>
            <a:r>
              <a:rPr lang="en-US" sz="1600" dirty="0">
                <a:latin typeface="Times New Roman" panose="02020603050405020304" pitchFamily="18" charset="0"/>
                <a:cs typeface="Times New Roman" panose="02020603050405020304" pitchFamily="18" charset="0"/>
              </a:rPr>
              <a:t>Workshop.</a:t>
            </a:r>
          </a:p>
          <a:p>
            <a:pPr>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dirty="0">
                <a:latin typeface="Times New Roman" panose="02020603050405020304" pitchFamily="18" charset="0"/>
                <a:cs typeface="Times New Roman" panose="02020603050405020304" pitchFamily="18" charset="0"/>
              </a:rPr>
              <a:t>Development of our mobile advocacy platform is </a:t>
            </a:r>
            <a:r>
              <a:rPr lang="en-US" sz="1600" dirty="0" smtClean="0">
                <a:latin typeface="Times New Roman" panose="02020603050405020304" pitchFamily="18" charset="0"/>
                <a:cs typeface="Times New Roman" panose="02020603050405020304" pitchFamily="18" charset="0"/>
              </a:rPr>
              <a:t>another </a:t>
            </a:r>
            <a:r>
              <a:rPr lang="en-US" sz="1600" dirty="0">
                <a:latin typeface="Times New Roman" panose="02020603050405020304" pitchFamily="18" charset="0"/>
                <a:cs typeface="Times New Roman" panose="02020603050405020304" pitchFamily="18" charset="0"/>
              </a:rPr>
              <a:t>effort directly linked to the Strategic </a:t>
            </a:r>
            <a:r>
              <a:rPr lang="en-US" sz="1600" dirty="0" smtClean="0">
                <a:latin typeface="Times New Roman" panose="02020603050405020304" pitchFamily="18" charset="0"/>
                <a:cs typeface="Times New Roman" panose="02020603050405020304" pitchFamily="18" charset="0"/>
              </a:rPr>
              <a:t>Plan. We have </a:t>
            </a:r>
            <a:r>
              <a:rPr lang="en-US" sz="1600" dirty="0">
                <a:latin typeface="Times New Roman" panose="02020603050405020304" pitchFamily="18" charset="0"/>
                <a:cs typeface="Times New Roman" panose="02020603050405020304" pitchFamily="18" charset="0"/>
              </a:rPr>
              <a:t>used </a:t>
            </a:r>
            <a:r>
              <a:rPr lang="en-US" sz="1600" dirty="0" smtClean="0">
                <a:latin typeface="Times New Roman" panose="02020603050405020304" pitchFamily="18" charset="0"/>
                <a:cs typeface="Times New Roman" panose="02020603050405020304" pitchFamily="18" charset="0"/>
              </a:rPr>
              <a:t>the tool</a:t>
            </a:r>
            <a:r>
              <a:rPr lang="en-US" sz="1600" baseline="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judiciously </a:t>
            </a:r>
            <a:r>
              <a:rPr lang="en-US" sz="1600" dirty="0">
                <a:latin typeface="Times New Roman" panose="02020603050405020304" pitchFamily="18" charset="0"/>
                <a:cs typeface="Times New Roman" panose="02020603050405020304" pitchFamily="18" charset="0"/>
              </a:rPr>
              <a:t>and effectively. </a:t>
            </a:r>
            <a:r>
              <a:rPr lang="en-US" sz="1600" dirty="0" smtClean="0">
                <a:latin typeface="Times New Roman" panose="02020603050405020304" pitchFamily="18" charset="0"/>
                <a:cs typeface="Times New Roman" panose="02020603050405020304" pitchFamily="18" charset="0"/>
              </a:rPr>
              <a:t>Last </a:t>
            </a:r>
            <a:r>
              <a:rPr lang="en-US" sz="1600" dirty="0">
                <a:latin typeface="Times New Roman" panose="02020603050405020304" pitchFamily="18" charset="0"/>
                <a:cs typeface="Times New Roman" panose="02020603050405020304" pitchFamily="18" charset="0"/>
              </a:rPr>
              <a:t>December, the </a:t>
            </a:r>
            <a:r>
              <a:rPr lang="en-US" sz="1600" dirty="0" smtClean="0">
                <a:latin typeface="Times New Roman" panose="02020603050405020304" pitchFamily="18" charset="0"/>
                <a:cs typeface="Times New Roman" panose="02020603050405020304" pitchFamily="18" charset="0"/>
              </a:rPr>
              <a:t>platform was </a:t>
            </a:r>
            <a:r>
              <a:rPr lang="en-US" sz="1600" dirty="0">
                <a:latin typeface="Times New Roman" panose="02020603050405020304" pitchFamily="18" charset="0"/>
                <a:cs typeface="Times New Roman" panose="02020603050405020304" pitchFamily="18" charset="0"/>
              </a:rPr>
              <a:t>instrumental in our members’ efforts to advocate for enactment of the Every Student Succeeds Act, the federal elementary and secondary education law</a:t>
            </a:r>
            <a:r>
              <a:rPr lang="en-US" sz="1600" dirty="0" smtClean="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92391CA-15BF-334C-AA15-496A0884E284}" type="slidenum">
              <a:rPr lang="en-US" smtClean="0"/>
              <a:t>13</a:t>
            </a:fld>
            <a:endParaRPr lang="en-US" dirty="0"/>
          </a:p>
        </p:txBody>
      </p:sp>
    </p:spTree>
    <p:extLst>
      <p:ext uri="{BB962C8B-B14F-4D97-AF65-F5344CB8AC3E}">
        <p14:creationId xmlns:p14="http://schemas.microsoft.com/office/powerpoint/2010/main" val="3329660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600" dirty="0" smtClean="0">
                <a:latin typeface="Times New Roman" panose="02020603050405020304" pitchFamily="18" charset="0"/>
                <a:cs typeface="Times New Roman" panose="02020603050405020304" pitchFamily="18" charset="0"/>
              </a:rPr>
              <a:t>Still, nothing </a:t>
            </a:r>
            <a:r>
              <a:rPr lang="en-US" sz="1600" dirty="0">
                <a:latin typeface="Times New Roman" panose="02020603050405020304" pitchFamily="18" charset="0"/>
                <a:cs typeface="Times New Roman" panose="02020603050405020304" pitchFamily="18" charset="0"/>
              </a:rPr>
              <a:t>works as well as the personal touch. That’s why we stepped up the number of legislative district meetings over the summer. This year, </a:t>
            </a:r>
            <a:r>
              <a:rPr lang="en-US" sz="1600" dirty="0" smtClean="0">
                <a:latin typeface="Times New Roman" panose="02020603050405020304" pitchFamily="18" charset="0"/>
                <a:cs typeface="Times New Roman" panose="02020603050405020304" pitchFamily="18" charset="0"/>
              </a:rPr>
              <a:t>local </a:t>
            </a:r>
            <a:r>
              <a:rPr lang="en-US" sz="1600" dirty="0">
                <a:latin typeface="Times New Roman" panose="02020603050405020304" pitchFamily="18" charset="0"/>
                <a:cs typeface="Times New Roman" panose="02020603050405020304" pitchFamily="18" charset="0"/>
              </a:rPr>
              <a:t>school board members in </a:t>
            </a:r>
            <a:r>
              <a:rPr lang="en-US" sz="1600" dirty="0" smtClean="0">
                <a:latin typeface="Times New Roman" panose="02020603050405020304" pitchFamily="18" charset="0"/>
                <a:cs typeface="Times New Roman" panose="02020603050405020304" pitchFamily="18" charset="0"/>
              </a:rPr>
              <a:t>most </a:t>
            </a:r>
            <a:r>
              <a:rPr lang="en-US" sz="1600" dirty="0">
                <a:latin typeface="Times New Roman" panose="02020603050405020304" pitchFamily="18" charset="0"/>
                <a:cs typeface="Times New Roman" panose="02020603050405020304" pitchFamily="18" charset="0"/>
              </a:rPr>
              <a:t>of the state’s 40 legislative districts </a:t>
            </a:r>
            <a:r>
              <a:rPr lang="en-US" sz="1600" dirty="0" smtClean="0">
                <a:latin typeface="Times New Roman" panose="02020603050405020304" pitchFamily="18" charset="0"/>
                <a:cs typeface="Times New Roman" panose="02020603050405020304" pitchFamily="18" charset="0"/>
              </a:rPr>
              <a:t>interacted, </a:t>
            </a:r>
            <a:r>
              <a:rPr lang="en-US" sz="1600" dirty="0">
                <a:latin typeface="Times New Roman" panose="02020603050405020304" pitchFamily="18" charset="0"/>
                <a:cs typeface="Times New Roman" panose="02020603050405020304" pitchFamily="18" charset="0"/>
              </a:rPr>
              <a:t>face to face, with their representatives.</a:t>
            </a:r>
          </a:p>
          <a:p>
            <a:pPr>
              <a:lnSpc>
                <a:spcPct val="150000"/>
              </a:lnSpc>
            </a:pPr>
            <a:r>
              <a:rPr lang="en-US" sz="1600"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692391CA-15BF-334C-AA15-496A0884E284}" type="slidenum">
              <a:rPr lang="en-US" smtClean="0"/>
              <a:t>14</a:t>
            </a:fld>
            <a:endParaRPr lang="en-US" dirty="0"/>
          </a:p>
        </p:txBody>
      </p:sp>
    </p:spTree>
    <p:extLst>
      <p:ext uri="{BB962C8B-B14F-4D97-AF65-F5344CB8AC3E}">
        <p14:creationId xmlns:p14="http://schemas.microsoft.com/office/powerpoint/2010/main" val="3329660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600" dirty="0" smtClean="0">
                <a:latin typeface="Times New Roman" panose="02020603050405020304" pitchFamily="18" charset="0"/>
                <a:cs typeface="Times New Roman" panose="02020603050405020304" pitchFamily="18" charset="0"/>
              </a:rPr>
              <a:t>Another </a:t>
            </a:r>
            <a:r>
              <a:rPr lang="en-US" sz="1600" dirty="0">
                <a:latin typeface="Times New Roman" panose="02020603050405020304" pitchFamily="18" charset="0"/>
                <a:cs typeface="Times New Roman" panose="02020603050405020304" pitchFamily="18" charset="0"/>
              </a:rPr>
              <a:t>goal of the Strategic Plan is to make sure our knowledge and research are considered by state leaders when they make decisions that affect our schools, classrooms and students.</a:t>
            </a:r>
          </a:p>
          <a:p>
            <a:pPr>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dirty="0">
                <a:latin typeface="Times New Roman" panose="02020603050405020304" pitchFamily="18" charset="0"/>
                <a:cs typeface="Times New Roman" panose="02020603050405020304" pitchFamily="18" charset="0"/>
              </a:rPr>
              <a:t>Recent developments reflect the positive impact we have had on public policy:</a:t>
            </a:r>
          </a:p>
          <a:p>
            <a:pPr>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dirty="0">
                <a:latin typeface="Times New Roman" panose="02020603050405020304" pitchFamily="18" charset="0"/>
                <a:cs typeface="Times New Roman" panose="02020603050405020304" pitchFamily="18" charset="0"/>
              </a:rPr>
              <a:t>On September 6, Governor Christie signed a bill into law, creating a Response to Intervention initiative in the Department of Education. The new law reflects a recommendation of NJSBA’s Special Education Task Force, which spent over a year in research and deliberation.</a:t>
            </a:r>
          </a:p>
          <a:p>
            <a:pPr>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dirty="0" smtClean="0">
                <a:latin typeface="Times New Roman" panose="02020603050405020304" pitchFamily="18" charset="0"/>
                <a:cs typeface="Times New Roman" panose="02020603050405020304" pitchFamily="18" charset="0"/>
              </a:rPr>
              <a:t>In a </a:t>
            </a:r>
            <a:r>
              <a:rPr lang="en-US" sz="1600" dirty="0">
                <a:latin typeface="Times New Roman" panose="02020603050405020304" pitchFamily="18" charset="0"/>
                <a:cs typeface="Times New Roman" panose="02020603050405020304" pitchFamily="18" charset="0"/>
              </a:rPr>
              <a:t>September 7 presentation to the State Board of Education, the Department of Education’s Office of Special Education specifically references NJSBA’s report when describing its approach to Response to Intervention.</a:t>
            </a:r>
          </a:p>
          <a:p>
            <a:pPr>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dirty="0">
                <a:latin typeface="Times New Roman" panose="02020603050405020304" pitchFamily="18" charset="0"/>
                <a:cs typeface="Times New Roman" panose="02020603050405020304" pitchFamily="18" charset="0"/>
              </a:rPr>
              <a:t>On September </a:t>
            </a:r>
            <a:r>
              <a:rPr lang="en-US" sz="1600" dirty="0" smtClean="0">
                <a:latin typeface="Times New Roman" panose="02020603050405020304" pitchFamily="18" charset="0"/>
                <a:cs typeface="Times New Roman" panose="02020603050405020304" pitchFamily="18" charset="0"/>
              </a:rPr>
              <a:t>8, </a:t>
            </a:r>
            <a:r>
              <a:rPr lang="en-US" sz="1600" dirty="0">
                <a:latin typeface="Times New Roman" panose="02020603050405020304" pitchFamily="18" charset="0"/>
                <a:cs typeface="Times New Roman" panose="02020603050405020304" pitchFamily="18" charset="0"/>
              </a:rPr>
              <a:t>Governor </a:t>
            </a:r>
            <a:r>
              <a:rPr lang="en-US" sz="1600" dirty="0" smtClean="0">
                <a:latin typeface="Times New Roman" panose="02020603050405020304" pitchFamily="18" charset="0"/>
                <a:cs typeface="Times New Roman" panose="02020603050405020304" pitchFamily="18" charset="0"/>
              </a:rPr>
              <a:t>Christie conditionally </a:t>
            </a:r>
            <a:r>
              <a:rPr lang="en-US" sz="1600" dirty="0">
                <a:latin typeface="Times New Roman" panose="02020603050405020304" pitchFamily="18" charset="0"/>
                <a:cs typeface="Times New Roman" panose="02020603050405020304" pitchFamily="18" charset="0"/>
              </a:rPr>
              <a:t>vetoed legislation to create a new category of police officer, Class III, who could be assigned to schools. </a:t>
            </a:r>
            <a:r>
              <a:rPr lang="en-US" sz="1600" dirty="0" smtClean="0">
                <a:latin typeface="Times New Roman" panose="02020603050405020304" pitchFamily="18" charset="0"/>
                <a:cs typeface="Times New Roman" panose="02020603050405020304" pitchFamily="18" charset="0"/>
              </a:rPr>
              <a:t>We </a:t>
            </a:r>
            <a:r>
              <a:rPr lang="en-US" sz="1600" dirty="0">
                <a:latin typeface="Times New Roman" panose="02020603050405020304" pitchFamily="18" charset="0"/>
                <a:cs typeface="Times New Roman" panose="02020603050405020304" pitchFamily="18" charset="0"/>
              </a:rPr>
              <a:t>supported the creation of the class of police officers, since it will give a lower-cost option for schools that desire a law enforcement presence. However, </a:t>
            </a:r>
            <a:r>
              <a:rPr lang="en-US" sz="1600" dirty="0" smtClean="0">
                <a:latin typeface="Times New Roman" panose="02020603050405020304" pitchFamily="18" charset="0"/>
                <a:cs typeface="Times New Roman" panose="02020603050405020304" pitchFamily="18" charset="0"/>
              </a:rPr>
              <a:t>based </a:t>
            </a:r>
            <a:r>
              <a:rPr lang="en-US" sz="1600" dirty="0">
                <a:latin typeface="Times New Roman" panose="02020603050405020304" pitchFamily="18" charset="0"/>
                <a:cs typeface="Times New Roman" panose="02020603050405020304" pitchFamily="18" charset="0"/>
              </a:rPr>
              <a:t>on the research of our School Security Task Force, we </a:t>
            </a:r>
            <a:r>
              <a:rPr lang="en-US" sz="1600" dirty="0" smtClean="0">
                <a:latin typeface="Times New Roman" panose="02020603050405020304" pitchFamily="18" charset="0"/>
                <a:cs typeface="Times New Roman" panose="02020603050405020304" pitchFamily="18" charset="0"/>
              </a:rPr>
              <a:t>also believed </a:t>
            </a:r>
            <a:r>
              <a:rPr lang="en-US" sz="1600" dirty="0">
                <a:latin typeface="Times New Roman" panose="02020603050405020304" pitchFamily="18" charset="0"/>
                <a:cs typeface="Times New Roman" panose="02020603050405020304" pitchFamily="18" charset="0"/>
              </a:rPr>
              <a:t>it is essential for such officers to receive </a:t>
            </a:r>
            <a:r>
              <a:rPr lang="en-US" sz="1600" dirty="0" smtClean="0">
                <a:latin typeface="Times New Roman" panose="02020603050405020304" pitchFamily="18" charset="0"/>
                <a:cs typeface="Times New Roman" panose="02020603050405020304" pitchFamily="18" charset="0"/>
              </a:rPr>
              <a:t>formal training on working</a:t>
            </a:r>
            <a:r>
              <a:rPr lang="en-US" sz="1600" baseline="0" dirty="0" smtClean="0">
                <a:latin typeface="Times New Roman" panose="02020603050405020304" pitchFamily="18" charset="0"/>
                <a:cs typeface="Times New Roman" panose="02020603050405020304" pitchFamily="18" charset="0"/>
              </a:rPr>
              <a:t> in the school environment.</a:t>
            </a:r>
            <a:r>
              <a:rPr lang="en-US" sz="1600" dirty="0" smtClean="0">
                <a:latin typeface="Times New Roman" panose="02020603050405020304" pitchFamily="18" charset="0"/>
                <a:cs typeface="Times New Roman" panose="02020603050405020304" pitchFamily="18" charset="0"/>
              </a:rPr>
              <a:t> In his conditional veto message, the governor</a:t>
            </a:r>
            <a:r>
              <a:rPr lang="en-US" sz="1600" baseline="0" dirty="0" smtClean="0">
                <a:latin typeface="Times New Roman" panose="02020603050405020304" pitchFamily="18" charset="0"/>
                <a:cs typeface="Times New Roman" panose="02020603050405020304" pitchFamily="18" charset="0"/>
              </a:rPr>
              <a:t> expressed our exact concern. So far, t</a:t>
            </a:r>
            <a:r>
              <a:rPr lang="en-US" sz="1600" dirty="0" smtClean="0">
                <a:latin typeface="Times New Roman" panose="02020603050405020304" pitchFamily="18" charset="0"/>
                <a:cs typeface="Times New Roman" panose="02020603050405020304" pitchFamily="18" charset="0"/>
              </a:rPr>
              <a:t>he </a:t>
            </a:r>
            <a:r>
              <a:rPr lang="en-US" sz="1600" dirty="0">
                <a:latin typeface="Times New Roman" panose="02020603050405020304" pitchFamily="18" charset="0"/>
                <a:cs typeface="Times New Roman" panose="02020603050405020304" pitchFamily="18" charset="0"/>
              </a:rPr>
              <a:t>Senate has concurred with the governor’s conditional </a:t>
            </a:r>
            <a:r>
              <a:rPr lang="en-US" sz="1600" dirty="0" smtClean="0">
                <a:latin typeface="Times New Roman" panose="02020603050405020304" pitchFamily="18" charset="0"/>
                <a:cs typeface="Times New Roman" panose="02020603050405020304" pitchFamily="18" charset="0"/>
              </a:rPr>
              <a:t>veto; </a:t>
            </a:r>
            <a:r>
              <a:rPr lang="en-US" sz="1600" dirty="0">
                <a:latin typeface="Times New Roman" panose="02020603050405020304" pitchFamily="18" charset="0"/>
                <a:cs typeface="Times New Roman" panose="02020603050405020304" pitchFamily="18" charset="0"/>
              </a:rPr>
              <a:t>the bill is awaiting action in the Assembly.</a:t>
            </a:r>
          </a:p>
          <a:p>
            <a:pPr>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692391CA-15BF-334C-AA15-496A0884E284}" type="slidenum">
              <a:rPr lang="en-US" smtClean="0"/>
              <a:t>15</a:t>
            </a:fld>
            <a:endParaRPr lang="en-US" dirty="0"/>
          </a:p>
        </p:txBody>
      </p:sp>
    </p:spTree>
    <p:extLst>
      <p:ext uri="{BB962C8B-B14F-4D97-AF65-F5344CB8AC3E}">
        <p14:creationId xmlns:p14="http://schemas.microsoft.com/office/powerpoint/2010/main" val="3329660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004">
              <a:lnSpc>
                <a:spcPct val="150000"/>
              </a:lnSpc>
              <a:defRPr/>
            </a:pPr>
            <a:r>
              <a:rPr lang="en-US" sz="1500" dirty="0" smtClean="0">
                <a:latin typeface="Times New Roman" panose="02020603050405020304" pitchFamily="18" charset="0"/>
                <a:cs typeface="Times New Roman" panose="02020603050405020304" pitchFamily="18" charset="0"/>
              </a:rPr>
              <a:t>Before I continue with the last segment</a:t>
            </a:r>
            <a:r>
              <a:rPr lang="en-US" sz="1500" baseline="0" dirty="0" smtClean="0">
                <a:latin typeface="Times New Roman" panose="02020603050405020304" pitchFamily="18" charset="0"/>
                <a:cs typeface="Times New Roman" panose="02020603050405020304" pitchFamily="18" charset="0"/>
              </a:rPr>
              <a:t> of the Strategic Plan update, on Finance, I’d like to ask Mike Vrancik, director of governmental relations to provide a brief report on legislative developments.</a:t>
            </a:r>
            <a:endParaRPr lang="en-US" sz="1500" dirty="0">
              <a:latin typeface="Times New Roman" panose="02020603050405020304" pitchFamily="18" charset="0"/>
              <a:cs typeface="Times New Roman" panose="02020603050405020304" pitchFamily="18" charset="0"/>
            </a:endParaRPr>
          </a:p>
          <a:p>
            <a:pPr defTabSz="483004">
              <a:lnSpc>
                <a:spcPct val="150000"/>
              </a:lnSpc>
              <a:defRPr/>
            </a:pPr>
            <a:endParaRPr lang="en-US" sz="1500" b="1" dirty="0">
              <a:latin typeface="Times New Roman" panose="02020603050405020304" pitchFamily="18" charset="0"/>
              <a:cs typeface="Times New Roman" panose="02020603050405020304" pitchFamily="18" charset="0"/>
            </a:endParaRPr>
          </a:p>
          <a:p>
            <a:pPr defTabSz="483004">
              <a:lnSpc>
                <a:spcPct val="150000"/>
              </a:lnSpc>
              <a:defRPr/>
            </a:pPr>
            <a:r>
              <a:rPr lang="en-US" sz="1500" b="1" dirty="0">
                <a:latin typeface="Times New Roman" panose="02020603050405020304" pitchFamily="18" charset="0"/>
                <a:cs typeface="Times New Roman" panose="02020603050405020304" pitchFamily="18" charset="0"/>
              </a:rPr>
              <a:t>[</a:t>
            </a:r>
            <a:r>
              <a:rPr lang="en-US" sz="1500" b="1" i="1" dirty="0">
                <a:latin typeface="Times New Roman" panose="02020603050405020304" pitchFamily="18" charset="0"/>
                <a:cs typeface="Times New Roman" panose="02020603050405020304" pitchFamily="18" charset="0"/>
              </a:rPr>
              <a:t>Mike will provide an update</a:t>
            </a:r>
            <a:r>
              <a:rPr lang="en-US" sz="1500" b="1"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fld id="{692391CA-15BF-334C-AA15-496A0884E284}" type="slidenum">
              <a:rPr lang="en-US" smtClean="0"/>
              <a:t>16</a:t>
            </a:fld>
            <a:endParaRPr lang="en-US" dirty="0"/>
          </a:p>
        </p:txBody>
      </p:sp>
    </p:spTree>
    <p:extLst>
      <p:ext uri="{BB962C8B-B14F-4D97-AF65-F5344CB8AC3E}">
        <p14:creationId xmlns:p14="http://schemas.microsoft.com/office/powerpoint/2010/main" val="1886975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600" dirty="0">
                <a:latin typeface="Times New Roman" panose="02020603050405020304" pitchFamily="18" charset="0"/>
                <a:cs typeface="Times New Roman" panose="02020603050405020304" pitchFamily="18" charset="0"/>
              </a:rPr>
              <a:t>The Strategic Plan’s finance objectives include entering agreements to provide services and equipment to school districts at reduced costs. </a:t>
            </a:r>
            <a:r>
              <a:rPr lang="en-US" sz="1600" dirty="0" smtClean="0">
                <a:latin typeface="Times New Roman" panose="02020603050405020304" pitchFamily="18" charset="0"/>
                <a:cs typeface="Times New Roman" panose="02020603050405020304" pitchFamily="18" charset="0"/>
              </a:rPr>
              <a:t>These efforts include the Grant Support program that helps</a:t>
            </a:r>
            <a:r>
              <a:rPr lang="en-US" sz="1600" baseline="0" dirty="0" smtClean="0">
                <a:latin typeface="Times New Roman" panose="02020603050405020304" pitchFamily="18" charset="0"/>
                <a:cs typeface="Times New Roman" panose="02020603050405020304" pitchFamily="18" charset="0"/>
              </a:rPr>
              <a:t> school districts and their educational foundations access grant opportunities. </a:t>
            </a:r>
            <a:r>
              <a:rPr lang="en-US" sz="1600" dirty="0" smtClean="0">
                <a:latin typeface="Times New Roman" panose="02020603050405020304" pitchFamily="18" charset="0"/>
                <a:cs typeface="Times New Roman" panose="02020603050405020304" pitchFamily="18" charset="0"/>
              </a:rPr>
              <a:t>We recently </a:t>
            </a:r>
            <a:r>
              <a:rPr lang="en-US" sz="1600" dirty="0">
                <a:latin typeface="Times New Roman" panose="02020603050405020304" pitchFamily="18" charset="0"/>
                <a:cs typeface="Times New Roman" panose="02020603050405020304" pitchFamily="18" charset="0"/>
              </a:rPr>
              <a:t>finalized our NJSBA TEC program—that stands for technology for education and career. It provides VMware cloud and disaster recovery services at discounted rates to </a:t>
            </a:r>
            <a:r>
              <a:rPr lang="en-US" sz="1600" dirty="0" smtClean="0">
                <a:latin typeface="Times New Roman" panose="02020603050405020304" pitchFamily="18" charset="0"/>
                <a:cs typeface="Times New Roman" panose="02020603050405020304" pitchFamily="18" charset="0"/>
              </a:rPr>
              <a:t>our members.</a:t>
            </a:r>
            <a:endParaRPr lang="en-US" sz="1600" dirty="0">
              <a:latin typeface="Times New Roman" panose="02020603050405020304" pitchFamily="18" charset="0"/>
              <a:cs typeface="Times New Roman" panose="02020603050405020304" pitchFamily="18" charset="0"/>
            </a:endParaRPr>
          </a:p>
          <a:p>
            <a:pPr>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dirty="0">
                <a:latin typeface="Times New Roman" panose="02020603050405020304" pitchFamily="18" charset="0"/>
                <a:cs typeface="Times New Roman" panose="02020603050405020304" pitchFamily="18" charset="0"/>
              </a:rPr>
              <a:t>Our financial goals also include increasing non-dues revenue and building public-private partnerships.</a:t>
            </a:r>
          </a:p>
        </p:txBody>
      </p:sp>
      <p:sp>
        <p:nvSpPr>
          <p:cNvPr id="4" name="Slide Number Placeholder 3"/>
          <p:cNvSpPr>
            <a:spLocks noGrp="1"/>
          </p:cNvSpPr>
          <p:nvPr>
            <p:ph type="sldNum" sz="quarter" idx="10"/>
          </p:nvPr>
        </p:nvSpPr>
        <p:spPr/>
        <p:txBody>
          <a:bodyPr/>
          <a:lstStyle/>
          <a:p>
            <a:fld id="{692391CA-15BF-334C-AA15-496A0884E284}" type="slidenum">
              <a:rPr lang="en-US" smtClean="0"/>
              <a:t>17</a:t>
            </a:fld>
            <a:endParaRPr lang="en-US" dirty="0"/>
          </a:p>
        </p:txBody>
      </p:sp>
    </p:spTree>
    <p:extLst>
      <p:ext uri="{BB962C8B-B14F-4D97-AF65-F5344CB8AC3E}">
        <p14:creationId xmlns:p14="http://schemas.microsoft.com/office/powerpoint/2010/main" val="3329660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600" dirty="0">
                <a:latin typeface="Times New Roman" panose="02020603050405020304" pitchFamily="18" charset="0"/>
                <a:cs typeface="Times New Roman" panose="02020603050405020304" pitchFamily="18" charset="0"/>
              </a:rPr>
              <a:t>The 2016-17 budget adopted by the Board of Directors increases non-dues </a:t>
            </a:r>
            <a:r>
              <a:rPr lang="en-US" sz="1600" dirty="0" smtClean="0">
                <a:latin typeface="Times New Roman" panose="02020603050405020304" pitchFamily="18" charset="0"/>
                <a:cs typeface="Times New Roman" panose="02020603050405020304" pitchFamily="18" charset="0"/>
              </a:rPr>
              <a:t>revenue. As a result, membership </a:t>
            </a:r>
            <a:r>
              <a:rPr lang="en-US" sz="1600" dirty="0">
                <a:latin typeface="Times New Roman" panose="02020603050405020304" pitchFamily="18" charset="0"/>
                <a:cs typeface="Times New Roman" panose="02020603050405020304" pitchFamily="18" charset="0"/>
              </a:rPr>
              <a:t>dues account for less than 68 percent of the total budget. </a:t>
            </a:r>
            <a:r>
              <a:rPr lang="en-US" sz="1600" dirty="0" smtClean="0">
                <a:latin typeface="Times New Roman" panose="02020603050405020304" pitchFamily="18" charset="0"/>
                <a:cs typeface="Times New Roman" panose="02020603050405020304" pitchFamily="18" charset="0"/>
              </a:rPr>
              <a:t>That’s directly in line with the goals of the Strategic</a:t>
            </a:r>
            <a:r>
              <a:rPr lang="en-US" sz="1600" baseline="0" dirty="0" smtClean="0">
                <a:latin typeface="Times New Roman" panose="02020603050405020304" pitchFamily="18" charset="0"/>
                <a:cs typeface="Times New Roman" panose="02020603050405020304" pitchFamily="18" charset="0"/>
              </a:rPr>
              <a:t> Plan.</a:t>
            </a:r>
          </a:p>
          <a:p>
            <a:pPr>
              <a:lnSpc>
                <a:spcPct val="150000"/>
              </a:lnSpc>
            </a:pPr>
            <a:endParaRPr lang="en-US" sz="1600" baseline="0" dirty="0" smtClean="0">
              <a:latin typeface="Times New Roman" panose="02020603050405020304" pitchFamily="18" charset="0"/>
              <a:cs typeface="Times New Roman" panose="02020603050405020304" pitchFamily="18" charset="0"/>
            </a:endParaRPr>
          </a:p>
          <a:p>
            <a:pPr>
              <a:lnSpc>
                <a:spcPct val="150000"/>
              </a:lnSpc>
            </a:pPr>
            <a:r>
              <a:rPr lang="en-US" sz="1600" dirty="0" smtClean="0">
                <a:latin typeface="Times New Roman" panose="02020603050405020304" pitchFamily="18" charset="0"/>
                <a:cs typeface="Times New Roman" panose="02020603050405020304" pitchFamily="18" charset="0"/>
              </a:rPr>
              <a:t>Let’s </a:t>
            </a:r>
            <a:r>
              <a:rPr lang="en-US" sz="1600" dirty="0">
                <a:latin typeface="Times New Roman" panose="02020603050405020304" pitchFamily="18" charset="0"/>
                <a:cs typeface="Times New Roman" panose="02020603050405020304" pitchFamily="18" charset="0"/>
              </a:rPr>
              <a:t>take a moment to focus on how we are getting there.</a:t>
            </a:r>
          </a:p>
        </p:txBody>
      </p:sp>
      <p:sp>
        <p:nvSpPr>
          <p:cNvPr id="4" name="Slide Number Placeholder 3"/>
          <p:cNvSpPr>
            <a:spLocks noGrp="1"/>
          </p:cNvSpPr>
          <p:nvPr>
            <p:ph type="sldNum" sz="quarter" idx="10"/>
          </p:nvPr>
        </p:nvSpPr>
        <p:spPr/>
        <p:txBody>
          <a:bodyPr/>
          <a:lstStyle/>
          <a:p>
            <a:fld id="{692391CA-15BF-334C-AA15-496A0884E284}" type="slidenum">
              <a:rPr lang="en-US" smtClean="0"/>
              <a:t>18</a:t>
            </a:fld>
            <a:endParaRPr lang="en-US" dirty="0"/>
          </a:p>
        </p:txBody>
      </p:sp>
    </p:spTree>
    <p:extLst>
      <p:ext uri="{BB962C8B-B14F-4D97-AF65-F5344CB8AC3E}">
        <p14:creationId xmlns:p14="http://schemas.microsoft.com/office/powerpoint/2010/main" val="3329660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50000"/>
              </a:lnSpc>
            </a:pPr>
            <a:r>
              <a:rPr lang="en-US" sz="1600" kern="1200" dirty="0" smtClean="0">
                <a:solidFill>
                  <a:schemeClr val="tx1"/>
                </a:solidFill>
                <a:effectLst/>
                <a:latin typeface="Times New Roman" panose="02020603050405020304" pitchFamily="18" charset="0"/>
                <a:ea typeface="+mn-ea"/>
                <a:cs typeface="Times New Roman" panose="02020603050405020304" pitchFamily="18" charset="0"/>
              </a:rPr>
              <a:t>The Educational Leadership Foundation</a:t>
            </a:r>
            <a:r>
              <a:rPr lang="en-US" sz="1600" kern="1200" baseline="0" dirty="0" smtClean="0">
                <a:solidFill>
                  <a:schemeClr val="tx1"/>
                </a:solidFill>
                <a:effectLst/>
                <a:latin typeface="Times New Roman" panose="02020603050405020304" pitchFamily="18" charset="0"/>
                <a:ea typeface="+mn-ea"/>
                <a:cs typeface="Times New Roman" panose="02020603050405020304" pitchFamily="18" charset="0"/>
              </a:rPr>
              <a:t> of New Jersey, our non-profit fund-raising arm, plays a role in helping NJSBA to achieve this goal of the Strategic Plan.</a:t>
            </a:r>
          </a:p>
          <a:p>
            <a:pPr lvl="0">
              <a:lnSpc>
                <a:spcPct val="150000"/>
              </a:lnSpc>
            </a:pPr>
            <a:endParaRPr lang="en-US" sz="16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lvl="0">
              <a:lnSpc>
                <a:spcPct val="150000"/>
              </a:lnSpc>
            </a:pPr>
            <a:r>
              <a:rPr lang="en-US" sz="1600" kern="1200" dirty="0" smtClean="0">
                <a:solidFill>
                  <a:schemeClr val="tx1"/>
                </a:solidFill>
                <a:effectLst/>
                <a:latin typeface="Times New Roman" panose="02020603050405020304" pitchFamily="18" charset="0"/>
                <a:ea typeface="+mn-ea"/>
                <a:cs typeface="Times New Roman" panose="02020603050405020304" pitchFamily="18" charset="0"/>
              </a:rPr>
              <a:t>On</a:t>
            </a:r>
            <a:r>
              <a:rPr lang="en-US" sz="1600" kern="1200" baseline="0" dirty="0" smtClean="0">
                <a:solidFill>
                  <a:schemeClr val="tx1"/>
                </a:solidFill>
                <a:effectLst/>
                <a:latin typeface="Times New Roman" panose="02020603050405020304" pitchFamily="18" charset="0"/>
                <a:ea typeface="+mn-ea"/>
                <a:cs typeface="Times New Roman" panose="02020603050405020304" pitchFamily="18" charset="0"/>
              </a:rPr>
              <a:t> the screen, you will see the names of major contributors to ELFNJ. </a:t>
            </a:r>
          </a:p>
          <a:p>
            <a:pPr lvl="0">
              <a:lnSpc>
                <a:spcPct val="150000"/>
              </a:lnSpc>
            </a:pPr>
            <a:endParaRPr lang="en-US" sz="16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lvl="0">
              <a:lnSpc>
                <a:spcPct val="150000"/>
              </a:lnSpc>
            </a:pPr>
            <a:r>
              <a:rPr lang="en-US" sz="1600" kern="1200" dirty="0" smtClean="0">
                <a:solidFill>
                  <a:schemeClr val="tx1"/>
                </a:solidFill>
                <a:effectLst/>
                <a:latin typeface="Times New Roman" panose="02020603050405020304" pitchFamily="18" charset="0"/>
                <a:ea typeface="+mn-ea"/>
                <a:cs typeface="Times New Roman" panose="02020603050405020304" pitchFamily="18" charset="0"/>
              </a:rPr>
              <a:t>For the past three years, ETS has fully funded one of our two weekend New Board Orientation Programs. I am happy to announce that earlier this month, the Executive Director of </a:t>
            </a:r>
            <a:r>
              <a:rPr lang="en-US" sz="1600" i="0" kern="1200" dirty="0" smtClean="0">
                <a:solidFill>
                  <a:schemeClr val="tx1"/>
                </a:solidFill>
                <a:effectLst/>
                <a:latin typeface="Times New Roman" panose="02020603050405020304" pitchFamily="18" charset="0"/>
                <a:ea typeface="+mn-ea"/>
                <a:cs typeface="Times New Roman" panose="02020603050405020304" pitchFamily="18" charset="0"/>
              </a:rPr>
              <a:t>the ETS </a:t>
            </a:r>
            <a:r>
              <a:rPr lang="en-US" sz="1600" kern="1200" dirty="0" smtClean="0">
                <a:solidFill>
                  <a:schemeClr val="tx1"/>
                </a:solidFill>
                <a:effectLst/>
                <a:latin typeface="Times New Roman" panose="02020603050405020304" pitchFamily="18" charset="0"/>
                <a:ea typeface="+mn-ea"/>
                <a:cs typeface="Times New Roman" panose="02020603050405020304" pitchFamily="18" charset="0"/>
              </a:rPr>
              <a:t>Center for Advocacy and Philanthropy gave final confirmation to Patty</a:t>
            </a:r>
            <a:r>
              <a:rPr lang="en-US" sz="1600" kern="1200" baseline="0" dirty="0" smtClean="0">
                <a:solidFill>
                  <a:schemeClr val="tx1"/>
                </a:solidFill>
                <a:effectLst/>
                <a:latin typeface="Times New Roman" panose="02020603050405020304" pitchFamily="18" charset="0"/>
                <a:ea typeface="+mn-ea"/>
                <a:cs typeface="Times New Roman" panose="02020603050405020304" pitchFamily="18" charset="0"/>
              </a:rPr>
              <a:t> and me </a:t>
            </a:r>
            <a:r>
              <a:rPr lang="en-US" sz="1600" kern="1200" dirty="0" smtClean="0">
                <a:solidFill>
                  <a:schemeClr val="tx1"/>
                </a:solidFill>
                <a:effectLst/>
                <a:latin typeface="Times New Roman" panose="02020603050405020304" pitchFamily="18" charset="0"/>
                <a:ea typeface="+mn-ea"/>
                <a:cs typeface="Times New Roman" panose="02020603050405020304" pitchFamily="18" charset="0"/>
              </a:rPr>
              <a:t>that they will again provide a $50,000 grant to ELFNJ to the orientation to be held at the Chauncey Center in March.</a:t>
            </a:r>
          </a:p>
          <a:p>
            <a:pPr lvl="0">
              <a:lnSpc>
                <a:spcPct val="150000"/>
              </a:lnSpc>
            </a:pPr>
            <a:endParaRPr lang="en-US" sz="1600" kern="1200" dirty="0" smtClean="0">
              <a:solidFill>
                <a:schemeClr val="tx1"/>
              </a:solidFill>
              <a:effectLst/>
              <a:latin typeface="Times New Roman" panose="02020603050405020304" pitchFamily="18" charset="0"/>
              <a:ea typeface="+mn-ea"/>
              <a:cs typeface="Times New Roman" panose="02020603050405020304" pitchFamily="18" charset="0"/>
            </a:endParaRPr>
          </a:p>
          <a:p>
            <a:pPr lvl="0">
              <a:lnSpc>
                <a:spcPct val="150000"/>
              </a:lnSpc>
            </a:pPr>
            <a:r>
              <a:rPr lang="en-US" sz="1600" kern="1200" dirty="0" smtClean="0">
                <a:solidFill>
                  <a:schemeClr val="tx1"/>
                </a:solidFill>
                <a:effectLst/>
                <a:latin typeface="Times New Roman" panose="02020603050405020304" pitchFamily="18" charset="0"/>
                <a:ea typeface="+mn-ea"/>
                <a:cs typeface="Times New Roman" panose="02020603050405020304" pitchFamily="18" charset="0"/>
              </a:rPr>
              <a:t>As you will recall in June, we received a $50,000 donation from the New Jersey School Insurance Group, which will fund the other weekend orientation program.</a:t>
            </a:r>
          </a:p>
          <a:p>
            <a:pPr defTabSz="441381">
              <a:lnSpc>
                <a:spcPct val="150000"/>
              </a:lnSpc>
            </a:pPr>
            <a:endParaRPr 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92391CA-15BF-334C-AA15-496A0884E284}" type="slidenum">
              <a:rPr lang="en-US" smtClean="0"/>
              <a:t>19</a:t>
            </a:fld>
            <a:endParaRPr lang="en-US" dirty="0"/>
          </a:p>
        </p:txBody>
      </p:sp>
    </p:spTree>
    <p:extLst>
      <p:ext uri="{BB962C8B-B14F-4D97-AF65-F5344CB8AC3E}">
        <p14:creationId xmlns:p14="http://schemas.microsoft.com/office/powerpoint/2010/main" val="3329660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600" dirty="0">
                <a:latin typeface="Times New Roman" panose="02020603050405020304" pitchFamily="18" charset="0"/>
                <a:cs typeface="Times New Roman" panose="02020603050405020304" pitchFamily="18" charset="0"/>
              </a:rPr>
              <a:t>Your advance materials included a copy of the Executive Director’s Goals for 2016-2017.  These </a:t>
            </a:r>
            <a:r>
              <a:rPr lang="en-US" sz="1600" dirty="0" smtClean="0">
                <a:latin typeface="Times New Roman" panose="02020603050405020304" pitchFamily="18" charset="0"/>
                <a:cs typeface="Times New Roman" panose="02020603050405020304" pitchFamily="18" charset="0"/>
              </a:rPr>
              <a:t>goals </a:t>
            </a:r>
            <a:r>
              <a:rPr lang="en-US" sz="1600" dirty="0">
                <a:latin typeface="Times New Roman" panose="02020603050405020304" pitchFamily="18" charset="0"/>
                <a:cs typeface="Times New Roman" panose="02020603050405020304" pitchFamily="18" charset="0"/>
              </a:rPr>
              <a:t>are not only my goals, they set the direction for the entire Association. And they are aligned with our Strategic Plan, establishing new ground in advocacy; developing leadership at the state and county levels; and </a:t>
            </a:r>
            <a:r>
              <a:rPr lang="en-US" sz="1600" dirty="0" smtClean="0">
                <a:latin typeface="Times New Roman" panose="02020603050405020304" pitchFamily="18" charset="0"/>
                <a:cs typeface="Times New Roman" panose="02020603050405020304" pitchFamily="18" charset="0"/>
              </a:rPr>
              <a:t>building </a:t>
            </a:r>
            <a:r>
              <a:rPr lang="en-US" sz="1600" dirty="0">
                <a:latin typeface="Times New Roman" panose="02020603050405020304" pitchFamily="18" charset="0"/>
                <a:cs typeface="Times New Roman" panose="02020603050405020304" pitchFamily="18" charset="0"/>
              </a:rPr>
              <a:t>partnerships </a:t>
            </a:r>
            <a:r>
              <a:rPr lang="en-US" sz="1600" dirty="0" smtClean="0">
                <a:latin typeface="Times New Roman" panose="02020603050405020304" pitchFamily="18" charset="0"/>
                <a:cs typeface="Times New Roman" panose="02020603050405020304" pitchFamily="18" charset="0"/>
              </a:rPr>
              <a:t>that </a:t>
            </a:r>
            <a:r>
              <a:rPr lang="en-US" sz="1600" dirty="0">
                <a:latin typeface="Times New Roman" panose="02020603050405020304" pitchFamily="18" charset="0"/>
                <a:cs typeface="Times New Roman" panose="02020603050405020304" pitchFamily="18" charset="0"/>
              </a:rPr>
              <a:t>enable our members to secure the equipment and services they need for the 21</a:t>
            </a:r>
            <a:r>
              <a:rPr lang="en-US" sz="1600" baseline="30000" dirty="0">
                <a:latin typeface="Times New Roman" panose="02020603050405020304" pitchFamily="18" charset="0"/>
                <a:cs typeface="Times New Roman" panose="02020603050405020304" pitchFamily="18" charset="0"/>
              </a:rPr>
              <a:t>st</a:t>
            </a:r>
            <a:r>
              <a:rPr lang="en-US" sz="1600" dirty="0">
                <a:latin typeface="Times New Roman" panose="02020603050405020304" pitchFamily="18" charset="0"/>
                <a:cs typeface="Times New Roman" panose="02020603050405020304" pitchFamily="18" charset="0"/>
              </a:rPr>
              <a:t> century classroom.</a:t>
            </a:r>
          </a:p>
          <a:p>
            <a:pPr>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dirty="0" smtClean="0">
                <a:latin typeface="Times New Roman" panose="02020603050405020304" pitchFamily="18" charset="0"/>
                <a:cs typeface="Times New Roman" panose="02020603050405020304" pitchFamily="18" charset="0"/>
              </a:rPr>
              <a:t>When</a:t>
            </a:r>
            <a:r>
              <a:rPr lang="en-US" sz="1600" baseline="0" dirty="0" smtClean="0">
                <a:latin typeface="Times New Roman" panose="02020603050405020304" pitchFamily="18" charset="0"/>
                <a:cs typeface="Times New Roman" panose="02020603050405020304" pitchFamily="18" charset="0"/>
              </a:rPr>
              <a:t> t</a:t>
            </a:r>
            <a:r>
              <a:rPr lang="en-US" sz="1600" dirty="0" smtClean="0">
                <a:latin typeface="Times New Roman" panose="02020603050405020304" pitchFamily="18" charset="0"/>
                <a:cs typeface="Times New Roman" panose="02020603050405020304" pitchFamily="18" charset="0"/>
              </a:rPr>
              <a:t>he </a:t>
            </a:r>
            <a:r>
              <a:rPr lang="en-US" sz="1600" dirty="0">
                <a:latin typeface="Times New Roman" panose="02020603050405020304" pitchFamily="18" charset="0"/>
                <a:cs typeface="Times New Roman" panose="02020603050405020304" pitchFamily="18" charset="0"/>
              </a:rPr>
              <a:t>Officers and I developed these </a:t>
            </a:r>
            <a:r>
              <a:rPr lang="en-US" sz="1600" dirty="0" smtClean="0">
                <a:latin typeface="Times New Roman" panose="02020603050405020304" pitchFamily="18" charset="0"/>
                <a:cs typeface="Times New Roman" panose="02020603050405020304" pitchFamily="18" charset="0"/>
              </a:rPr>
              <a:t>goals, we considered</a:t>
            </a:r>
            <a:r>
              <a:rPr lang="en-US" sz="1600" baseline="0" dirty="0" smtClean="0">
                <a:latin typeface="Times New Roman" panose="02020603050405020304" pitchFamily="18" charset="0"/>
                <a:cs typeface="Times New Roman" panose="02020603050405020304" pitchFamily="18" charset="0"/>
              </a:rPr>
              <a:t> where we’ve</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been over the past two </a:t>
            </a:r>
            <a:r>
              <a:rPr lang="en-US" sz="1600" dirty="0" smtClean="0">
                <a:latin typeface="Times New Roman" panose="02020603050405020304" pitchFamily="18" charset="0"/>
                <a:cs typeface="Times New Roman" panose="02020603050405020304" pitchFamily="18" charset="0"/>
              </a:rPr>
              <a:t>years—that is, since </a:t>
            </a:r>
            <a:r>
              <a:rPr lang="en-US" sz="1600" dirty="0">
                <a:latin typeface="Times New Roman" panose="02020603050405020304" pitchFamily="18" charset="0"/>
                <a:cs typeface="Times New Roman" panose="02020603050405020304" pitchFamily="18" charset="0"/>
              </a:rPr>
              <a:t>the implementation of the current Strategic </a:t>
            </a:r>
            <a:r>
              <a:rPr lang="en-US" sz="1600" dirty="0" smtClean="0">
                <a:latin typeface="Times New Roman" panose="02020603050405020304" pitchFamily="18" charset="0"/>
                <a:cs typeface="Times New Roman" panose="02020603050405020304" pitchFamily="18" charset="0"/>
              </a:rPr>
              <a:t>Plan—and where </a:t>
            </a:r>
            <a:r>
              <a:rPr lang="en-US" sz="1600" dirty="0">
                <a:latin typeface="Times New Roman" panose="02020603050405020304" pitchFamily="18" charset="0"/>
                <a:cs typeface="Times New Roman" panose="02020603050405020304" pitchFamily="18" charset="0"/>
              </a:rPr>
              <a:t>we want to be </a:t>
            </a:r>
            <a:r>
              <a:rPr lang="en-US" sz="1600" dirty="0" smtClean="0">
                <a:latin typeface="Times New Roman" panose="02020603050405020304" pitchFamily="18" charset="0"/>
                <a:cs typeface="Times New Roman" panose="02020603050405020304" pitchFamily="18" charset="0"/>
              </a:rPr>
              <a:t>when the plan concludes </a:t>
            </a:r>
            <a:r>
              <a:rPr lang="en-US" sz="1600" dirty="0">
                <a:latin typeface="Times New Roman" panose="02020603050405020304" pitchFamily="18" charset="0"/>
                <a:cs typeface="Times New Roman" panose="02020603050405020304" pitchFamily="18" charset="0"/>
              </a:rPr>
              <a:t>at the end of 2017.</a:t>
            </a:r>
          </a:p>
          <a:p>
            <a:pPr>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dirty="0">
                <a:latin typeface="Times New Roman" panose="02020603050405020304" pitchFamily="18" charset="0"/>
                <a:cs typeface="Times New Roman" panose="02020603050405020304" pitchFamily="18" charset="0"/>
              </a:rPr>
              <a:t>In other words, we are building on our past success, which brings me to the first portion of my report.</a:t>
            </a:r>
          </a:p>
          <a:p>
            <a:pPr>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endParaRPr 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92391CA-15BF-334C-AA15-496A0884E284}" type="slidenum">
              <a:rPr lang="en-US" smtClean="0"/>
              <a:t>2</a:t>
            </a:fld>
            <a:endParaRPr lang="en-US" dirty="0"/>
          </a:p>
        </p:txBody>
      </p:sp>
    </p:spTree>
    <p:extLst>
      <p:ext uri="{BB962C8B-B14F-4D97-AF65-F5344CB8AC3E}">
        <p14:creationId xmlns:p14="http://schemas.microsoft.com/office/powerpoint/2010/main" val="1747462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1381">
              <a:lnSpc>
                <a:spcPct val="150000"/>
              </a:lnSpc>
            </a:pPr>
            <a:r>
              <a:rPr lang="en-US" sz="1600" dirty="0">
                <a:latin typeface="Times New Roman" panose="02020603050405020304" pitchFamily="18" charset="0"/>
                <a:cs typeface="Times New Roman" panose="02020603050405020304" pitchFamily="18" charset="0"/>
              </a:rPr>
              <a:t>Our Corporate Partnership Program is growing and helping to support training and membership development. Last year, we set a goal of 25 corporate </a:t>
            </a:r>
            <a:r>
              <a:rPr lang="en-US" sz="1600" dirty="0" smtClean="0">
                <a:latin typeface="Times New Roman" panose="02020603050405020304" pitchFamily="18" charset="0"/>
                <a:cs typeface="Times New Roman" panose="02020603050405020304" pitchFamily="18" charset="0"/>
              </a:rPr>
              <a:t>partners by June 2016. </a:t>
            </a:r>
            <a:r>
              <a:rPr lang="en-US" sz="1600" dirty="0">
                <a:latin typeface="Times New Roman" panose="02020603050405020304" pitchFamily="18" charset="0"/>
                <a:cs typeface="Times New Roman" panose="02020603050405020304" pitchFamily="18" charset="0"/>
              </a:rPr>
              <a:t>We exceeded that </a:t>
            </a:r>
            <a:r>
              <a:rPr lang="en-US" sz="1600" dirty="0" smtClean="0">
                <a:latin typeface="Times New Roman" panose="02020603050405020304" pitchFamily="18" charset="0"/>
                <a:cs typeface="Times New Roman" panose="02020603050405020304" pitchFamily="18" charset="0"/>
              </a:rPr>
              <a:t>goal.</a:t>
            </a:r>
            <a:r>
              <a:rPr lang="en-US" sz="1600" baseline="0" dirty="0" smtClean="0">
                <a:latin typeface="Times New Roman" panose="02020603050405020304" pitchFamily="18" charset="0"/>
                <a:cs typeface="Times New Roman" panose="02020603050405020304" pitchFamily="18" charset="0"/>
              </a:rPr>
              <a:t> T</a:t>
            </a:r>
            <a:r>
              <a:rPr lang="en-US" sz="1600" dirty="0" smtClean="0">
                <a:latin typeface="Times New Roman" panose="02020603050405020304" pitchFamily="18" charset="0"/>
                <a:cs typeface="Times New Roman" panose="02020603050405020304" pitchFamily="18" charset="0"/>
              </a:rPr>
              <a:t>oday, </a:t>
            </a:r>
            <a:r>
              <a:rPr lang="en-US" sz="1600" dirty="0">
                <a:latin typeface="Times New Roman" panose="02020603050405020304" pitchFamily="18" charset="0"/>
                <a:cs typeface="Times New Roman" panose="02020603050405020304" pitchFamily="18" charset="0"/>
              </a:rPr>
              <a:t>37 companies </a:t>
            </a:r>
            <a:r>
              <a:rPr lang="en-US" sz="1600" dirty="0" smtClean="0">
                <a:latin typeface="Times New Roman" panose="02020603050405020304" pitchFamily="18" charset="0"/>
                <a:cs typeface="Times New Roman" panose="02020603050405020304" pitchFamily="18" charset="0"/>
              </a:rPr>
              <a:t>are members of the program.</a:t>
            </a:r>
            <a:endParaRPr 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92391CA-15BF-334C-AA15-496A0884E284}" type="slidenum">
              <a:rPr lang="en-US" smtClean="0"/>
              <a:t>20</a:t>
            </a:fld>
            <a:endParaRPr lang="en-US" dirty="0"/>
          </a:p>
        </p:txBody>
      </p:sp>
    </p:spTree>
    <p:extLst>
      <p:ext uri="{BB962C8B-B14F-4D97-AF65-F5344CB8AC3E}">
        <p14:creationId xmlns:p14="http://schemas.microsoft.com/office/powerpoint/2010/main" val="3329660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1381">
              <a:lnSpc>
                <a:spcPct val="150000"/>
              </a:lnSpc>
            </a:pPr>
            <a:r>
              <a:rPr lang="en-US" sz="1600" dirty="0" smtClean="0">
                <a:latin typeface="Times New Roman" panose="02020603050405020304" pitchFamily="18" charset="0"/>
                <a:cs typeface="Times New Roman" panose="02020603050405020304" pitchFamily="18" charset="0"/>
              </a:rPr>
              <a:t>The major non-dues</a:t>
            </a:r>
            <a:r>
              <a:rPr lang="en-US" sz="1600" baseline="0" dirty="0" smtClean="0">
                <a:latin typeface="Times New Roman" panose="02020603050405020304" pitchFamily="18" charset="0"/>
                <a:cs typeface="Times New Roman" panose="02020603050405020304" pitchFamily="18" charset="0"/>
              </a:rPr>
              <a:t> revenue source is W</a:t>
            </a:r>
            <a:r>
              <a:rPr lang="en-US" sz="1600" dirty="0" smtClean="0">
                <a:latin typeface="Times New Roman" panose="02020603050405020304" pitchFamily="18" charset="0"/>
                <a:cs typeface="Times New Roman" panose="02020603050405020304" pitchFamily="18" charset="0"/>
              </a:rPr>
              <a:t>orkshop</a:t>
            </a:r>
            <a:r>
              <a:rPr lang="en-US" sz="1600" dirty="0">
                <a:latin typeface="Times New Roman" panose="02020603050405020304" pitchFamily="18" charset="0"/>
                <a:cs typeface="Times New Roman" panose="02020603050405020304" pitchFamily="18" charset="0"/>
              </a:rPr>
              <a:t>. When you </a:t>
            </a:r>
            <a:r>
              <a:rPr lang="en-US" sz="1600" dirty="0" smtClean="0">
                <a:latin typeface="Times New Roman" panose="02020603050405020304" pitchFamily="18" charset="0"/>
                <a:cs typeface="Times New Roman" panose="02020603050405020304" pitchFamily="18" charset="0"/>
              </a:rPr>
              <a:t>came into the conference room</a:t>
            </a:r>
            <a:r>
              <a:rPr lang="en-US" sz="1600" baseline="0" dirty="0" smtClean="0">
                <a:latin typeface="Times New Roman" panose="02020603050405020304" pitchFamily="18" charset="0"/>
                <a:cs typeface="Times New Roman" panose="02020603050405020304" pitchFamily="18" charset="0"/>
              </a:rPr>
              <a:t> tonight, you might have seen an image like this one on </a:t>
            </a:r>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video </a:t>
            </a:r>
            <a:r>
              <a:rPr lang="en-US" sz="1600" dirty="0" smtClean="0">
                <a:latin typeface="Times New Roman" panose="02020603050405020304" pitchFamily="18" charset="0"/>
                <a:cs typeface="Times New Roman" panose="02020603050405020304" pitchFamily="18" charset="0"/>
              </a:rPr>
              <a:t>monitor</a:t>
            </a:r>
            <a:r>
              <a:rPr lang="en-US" sz="1600" baseline="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in </a:t>
            </a:r>
            <a:r>
              <a:rPr lang="en-US" sz="1600" dirty="0">
                <a:latin typeface="Times New Roman" panose="02020603050405020304" pitchFamily="18" charset="0"/>
                <a:cs typeface="Times New Roman" panose="02020603050405020304" pitchFamily="18" charset="0"/>
              </a:rPr>
              <a:t>the back of the </a:t>
            </a:r>
            <a:r>
              <a:rPr lang="en-US" sz="1600" dirty="0" smtClean="0">
                <a:latin typeface="Times New Roman" panose="02020603050405020304" pitchFamily="18" charset="0"/>
                <a:cs typeface="Times New Roman" panose="02020603050405020304" pitchFamily="18" charset="0"/>
              </a:rPr>
              <a:t>room.</a:t>
            </a:r>
            <a:r>
              <a:rPr lang="en-US" sz="1600" baseline="0" dirty="0" smtClean="0">
                <a:latin typeface="Times New Roman" panose="02020603050405020304" pitchFamily="18" charset="0"/>
                <a:cs typeface="Times New Roman" panose="02020603050405020304" pitchFamily="18" charset="0"/>
              </a:rPr>
              <a:t> This is our Workshop dashboard, and it shows that </a:t>
            </a:r>
            <a:r>
              <a:rPr lang="en-US" sz="1600" dirty="0" smtClean="0">
                <a:latin typeface="Times New Roman" panose="02020603050405020304" pitchFamily="18" charset="0"/>
                <a:cs typeface="Times New Roman" panose="02020603050405020304" pitchFamily="18" charset="0"/>
              </a:rPr>
              <a:t>we </a:t>
            </a:r>
            <a:r>
              <a:rPr lang="en-US" sz="1600" dirty="0">
                <a:latin typeface="Times New Roman" panose="02020603050405020304" pitchFamily="18" charset="0"/>
                <a:cs typeface="Times New Roman" panose="02020603050405020304" pitchFamily="18" charset="0"/>
              </a:rPr>
              <a:t>have already exceeded our Workshop 2016 financial goals—for both sponsorships/exhibits and </a:t>
            </a:r>
            <a:r>
              <a:rPr lang="en-US" sz="1600" dirty="0" smtClean="0">
                <a:latin typeface="Times New Roman" panose="02020603050405020304" pitchFamily="18" charset="0"/>
                <a:cs typeface="Times New Roman" panose="02020603050405020304" pitchFamily="18" charset="0"/>
              </a:rPr>
              <a:t>registration.</a:t>
            </a:r>
            <a:endParaRPr lang="en-US" sz="1600" baseline="0" dirty="0" smtClean="0">
              <a:latin typeface="Times New Roman" panose="02020603050405020304" pitchFamily="18" charset="0"/>
              <a:cs typeface="Times New Roman" panose="02020603050405020304" pitchFamily="18" charset="0"/>
            </a:endParaRPr>
          </a:p>
          <a:p>
            <a:pPr defTabSz="441381">
              <a:lnSpc>
                <a:spcPct val="150000"/>
              </a:lnSpc>
            </a:pPr>
            <a:endParaRPr lang="en-US" sz="1600" baseline="0" dirty="0" smtClean="0">
              <a:latin typeface="Times New Roman" panose="02020603050405020304" pitchFamily="18" charset="0"/>
              <a:cs typeface="Times New Roman" panose="02020603050405020304" pitchFamily="18" charset="0"/>
            </a:endParaRPr>
          </a:p>
          <a:p>
            <a:pPr defTabSz="441381">
              <a:lnSpc>
                <a:spcPct val="150000"/>
              </a:lnSpc>
            </a:pPr>
            <a:r>
              <a:rPr lang="en-US" sz="1600" dirty="0" smtClean="0">
                <a:latin typeface="Times New Roman" panose="02020603050405020304" pitchFamily="18" charset="0"/>
                <a:cs typeface="Times New Roman" panose="02020603050405020304" pitchFamily="18" charset="0"/>
              </a:rPr>
              <a:t>Attendance is critical</a:t>
            </a:r>
            <a:r>
              <a:rPr lang="en-US" sz="1600" baseline="0" dirty="0" smtClean="0">
                <a:latin typeface="Times New Roman" panose="02020603050405020304" pitchFamily="18" charset="0"/>
                <a:cs typeface="Times New Roman" panose="02020603050405020304" pitchFamily="18" charset="0"/>
              </a:rPr>
              <a:t> to </a:t>
            </a:r>
            <a:r>
              <a:rPr lang="en-US" sz="1600" dirty="0" smtClean="0">
                <a:latin typeface="Times New Roman" panose="02020603050405020304" pitchFamily="18" charset="0"/>
                <a:cs typeface="Times New Roman" panose="02020603050405020304" pitchFamily="18" charset="0"/>
              </a:rPr>
              <a:t>attract </a:t>
            </a:r>
            <a:r>
              <a:rPr lang="en-US" sz="1600" dirty="0">
                <a:latin typeface="Times New Roman" panose="02020603050405020304" pitchFamily="18" charset="0"/>
                <a:cs typeface="Times New Roman" panose="02020603050405020304" pitchFamily="18" charset="0"/>
              </a:rPr>
              <a:t>vendors and sponsors. And we need the support of vendors and sponsors so that we can continue to offer the high-quality training and professional development to our members</a:t>
            </a:r>
            <a:r>
              <a:rPr lang="en-US" sz="1600" dirty="0" smtClean="0">
                <a:latin typeface="Times New Roman" panose="02020603050405020304" pitchFamily="18" charset="0"/>
                <a:cs typeface="Times New Roman" panose="02020603050405020304" pitchFamily="18" charset="0"/>
              </a:rPr>
              <a:t>. Exceeding</a:t>
            </a:r>
            <a:r>
              <a:rPr lang="en-US" sz="1600" baseline="0" dirty="0" smtClean="0">
                <a:latin typeface="Times New Roman" panose="02020603050405020304" pitchFamily="18" charset="0"/>
                <a:cs typeface="Times New Roman" panose="02020603050405020304" pitchFamily="18" charset="0"/>
              </a:rPr>
              <a:t> the financial goals for Workshop 2016 is a tribute to the hard work of our staff.</a:t>
            </a:r>
            <a:endParaRPr 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92391CA-15BF-334C-AA15-496A0884E284}" type="slidenum">
              <a:rPr lang="en-US" smtClean="0"/>
              <a:t>21</a:t>
            </a:fld>
            <a:endParaRPr lang="en-US" dirty="0"/>
          </a:p>
        </p:txBody>
      </p:sp>
    </p:spTree>
    <p:extLst>
      <p:ext uri="{BB962C8B-B14F-4D97-AF65-F5344CB8AC3E}">
        <p14:creationId xmlns:p14="http://schemas.microsoft.com/office/powerpoint/2010/main" val="3329660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600" dirty="0" smtClean="0">
                <a:latin typeface="Times New Roman" panose="02020603050405020304" pitchFamily="18" charset="0"/>
                <a:cs typeface="Times New Roman" panose="02020603050405020304" pitchFamily="18" charset="0"/>
              </a:rPr>
              <a:t>That</a:t>
            </a:r>
            <a:r>
              <a:rPr lang="en-US" sz="1600" baseline="0" dirty="0" smtClean="0">
                <a:latin typeface="Times New Roman" panose="02020603050405020304" pitchFamily="18" charset="0"/>
                <a:cs typeface="Times New Roman" panose="02020603050405020304" pitchFamily="18" charset="0"/>
              </a:rPr>
              <a:t> makes a perfect segue to the final part of our report…the Workshop update…from our director of business development, Patty Maillet.</a:t>
            </a:r>
          </a:p>
          <a:p>
            <a:pPr>
              <a:lnSpc>
                <a:spcPct val="150000"/>
              </a:lnSpc>
            </a:pPr>
            <a:endParaRPr lang="en-US" sz="1600" baseline="0" dirty="0" smtClean="0">
              <a:latin typeface="Times New Roman" panose="02020603050405020304" pitchFamily="18" charset="0"/>
              <a:cs typeface="Times New Roman" panose="02020603050405020304" pitchFamily="18" charset="0"/>
            </a:endParaRPr>
          </a:p>
          <a:p>
            <a:pPr>
              <a:lnSpc>
                <a:spcPct val="150000"/>
              </a:lnSpc>
            </a:pPr>
            <a:r>
              <a:rPr lang="en-US" sz="1600" b="1" baseline="0" dirty="0" smtClean="0">
                <a:latin typeface="Times New Roman" panose="02020603050405020304" pitchFamily="18" charset="0"/>
                <a:cs typeface="Times New Roman" panose="02020603050405020304" pitchFamily="18" charset="0"/>
              </a:rPr>
              <a:t>[After Patty completes her report, we will play the video presentation on student achievement.]</a:t>
            </a:r>
            <a:endParaRPr lang="en-US" sz="16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92391CA-15BF-334C-AA15-496A0884E284}"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657923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600" dirty="0">
                <a:latin typeface="Times New Roman" panose="02020603050405020304" pitchFamily="18" charset="0"/>
                <a:cs typeface="Times New Roman" panose="02020603050405020304" pitchFamily="18" charset="0"/>
              </a:rPr>
              <a:t>One of NJSBA’s success stories involves sustainable practices…in the classroom, in the board room and in the business office. This success is most prominently reflected in Sustainable Jersey for Schools, our partnership with the Sustainability Institute at The College of New Jersey. </a:t>
            </a:r>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program will be just two years old next month. </a:t>
            </a:r>
            <a:r>
              <a:rPr lang="en-US" sz="1600" dirty="0" smtClean="0">
                <a:latin typeface="Times New Roman" panose="02020603050405020304" pitchFamily="18" charset="0"/>
                <a:cs typeface="Times New Roman" panose="02020603050405020304" pitchFamily="18" charset="0"/>
              </a:rPr>
              <a:t>Yet, as </a:t>
            </a:r>
            <a:r>
              <a:rPr lang="en-US" sz="1600" dirty="0">
                <a:latin typeface="Times New Roman" panose="02020603050405020304" pitchFamily="18" charset="0"/>
                <a:cs typeface="Times New Roman" panose="02020603050405020304" pitchFamily="18" charset="0"/>
              </a:rPr>
              <a:t>of Wednesday of this week, 518 individual schools and 208 school districts—that’s 37 percent of the state’s operating districts—have joined Sustainable </a:t>
            </a:r>
            <a:r>
              <a:rPr lang="en-US" sz="1600" dirty="0" smtClean="0">
                <a:latin typeface="Times New Roman" panose="02020603050405020304" pitchFamily="18" charset="0"/>
                <a:cs typeface="Times New Roman" panose="02020603050405020304" pitchFamily="18" charset="0"/>
              </a:rPr>
              <a:t>Jersey. </a:t>
            </a:r>
            <a:endParaRPr lang="en-US" sz="1600" dirty="0">
              <a:latin typeface="Times New Roman" panose="02020603050405020304" pitchFamily="18" charset="0"/>
              <a:cs typeface="Times New Roman" panose="02020603050405020304" pitchFamily="18" charset="0"/>
            </a:endParaRPr>
          </a:p>
          <a:p>
            <a:pPr>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dirty="0">
                <a:latin typeface="Times New Roman" panose="02020603050405020304" pitchFamily="18" charset="0"/>
                <a:cs typeface="Times New Roman" panose="02020603050405020304" pitchFamily="18" charset="0"/>
              </a:rPr>
              <a:t>Donna Drewes, co-director of the program, is with us tonight to provide an update on the success of Sustainable Jersey for Schools.</a:t>
            </a:r>
          </a:p>
          <a:p>
            <a:pPr>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b="1" dirty="0">
                <a:latin typeface="Times New Roman" panose="02020603050405020304" pitchFamily="18" charset="0"/>
                <a:cs typeface="Times New Roman" panose="02020603050405020304" pitchFamily="18" charset="0"/>
              </a:rPr>
              <a:t>[Donna will make her </a:t>
            </a:r>
            <a:r>
              <a:rPr lang="en-US" sz="1600" b="1" dirty="0" smtClean="0">
                <a:latin typeface="Times New Roman" panose="02020603050405020304" pitchFamily="18" charset="0"/>
                <a:cs typeface="Times New Roman" panose="02020603050405020304" pitchFamily="18" charset="0"/>
              </a:rPr>
              <a:t>presentation. </a:t>
            </a:r>
            <a:r>
              <a:rPr lang="en-US" sz="1600" b="1" dirty="0">
                <a:latin typeface="Times New Roman" panose="02020603050405020304" pitchFamily="18" charset="0"/>
                <a:cs typeface="Times New Roman" panose="02020603050405020304" pitchFamily="18" charset="0"/>
              </a:rPr>
              <a:t>After she is finished, you will provide your progress report on the Strategic Plan</a:t>
            </a:r>
            <a:r>
              <a:rPr lang="en-US" sz="1600" b="1" dirty="0" smtClean="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92391CA-15BF-334C-AA15-496A0884E284}" type="slidenum">
              <a:rPr lang="en-US" smtClean="0"/>
              <a:t>3</a:t>
            </a:fld>
            <a:endParaRPr lang="en-US" dirty="0"/>
          </a:p>
        </p:txBody>
      </p:sp>
    </p:spTree>
    <p:extLst>
      <p:ext uri="{BB962C8B-B14F-4D97-AF65-F5344CB8AC3E}">
        <p14:creationId xmlns:p14="http://schemas.microsoft.com/office/powerpoint/2010/main" val="1747462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600" dirty="0">
                <a:latin typeface="Times New Roman" panose="02020603050405020304" pitchFamily="18" charset="0"/>
                <a:cs typeface="Times New Roman" panose="02020603050405020304" pitchFamily="18" charset="0"/>
              </a:rPr>
              <a:t>Two years ago, the Board of Directors adopted the 2015-2017 Strategic Plan, which contains 17 objectives, in four goal areas:</a:t>
            </a:r>
          </a:p>
          <a:p>
            <a:pPr>
              <a:lnSpc>
                <a:spcPct val="150000"/>
              </a:lnSpc>
            </a:pPr>
            <a:endParaRPr lang="en-US" sz="1600" dirty="0">
              <a:latin typeface="Times New Roman" panose="02020603050405020304" pitchFamily="18" charset="0"/>
              <a:cs typeface="Times New Roman" panose="02020603050405020304" pitchFamily="18" charset="0"/>
            </a:endParaRPr>
          </a:p>
          <a:p>
            <a:pPr marL="285711" indent="-285711">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Student Achievement</a:t>
            </a:r>
          </a:p>
          <a:p>
            <a:pPr marL="285711" indent="-285711">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Leadership and Advocacy</a:t>
            </a:r>
          </a:p>
          <a:p>
            <a:pPr marL="285711" indent="-285711">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Effective Governance through Training and Direct </a:t>
            </a:r>
            <a:r>
              <a:rPr lang="en-US" sz="1600" dirty="0" smtClean="0">
                <a:latin typeface="Times New Roman" panose="02020603050405020304" pitchFamily="18" charset="0"/>
                <a:cs typeface="Times New Roman" panose="02020603050405020304" pitchFamily="18" charset="0"/>
              </a:rPr>
              <a:t>Services, and</a:t>
            </a:r>
            <a:endParaRPr lang="en-US" sz="1600" dirty="0">
              <a:latin typeface="Times New Roman" panose="02020603050405020304" pitchFamily="18" charset="0"/>
              <a:cs typeface="Times New Roman" panose="02020603050405020304" pitchFamily="18" charset="0"/>
            </a:endParaRPr>
          </a:p>
          <a:p>
            <a:pPr marL="285711" indent="-285711">
              <a:lnSpc>
                <a:spcPct val="150000"/>
              </a:lnSpc>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Finance</a:t>
            </a:r>
            <a:endParaRPr lang="en-US" sz="1600" dirty="0">
              <a:latin typeface="Times New Roman" panose="02020603050405020304" pitchFamily="18" charset="0"/>
              <a:cs typeface="Times New Roman" panose="02020603050405020304" pitchFamily="18" charset="0"/>
            </a:endParaRPr>
          </a:p>
          <a:p>
            <a:pPr marL="285711" indent="-285711">
              <a:lnSpc>
                <a:spcPct val="150000"/>
              </a:lnSpc>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dirty="0" smtClean="0">
                <a:latin typeface="Times New Roman" panose="02020603050405020304" pitchFamily="18" charset="0"/>
                <a:cs typeface="Times New Roman" panose="02020603050405020304" pitchFamily="18" charset="0"/>
              </a:rPr>
              <a:t>I have reported on the plan’s progress</a:t>
            </a:r>
            <a:r>
              <a:rPr lang="en-US" sz="1600" baseline="0" dirty="0" smtClean="0">
                <a:latin typeface="Times New Roman" panose="02020603050405020304" pitchFamily="18" charset="0"/>
                <a:cs typeface="Times New Roman" panose="02020603050405020304" pitchFamily="18" charset="0"/>
              </a:rPr>
              <a:t> in the past. Tonight, I will highlight </a:t>
            </a:r>
            <a:r>
              <a:rPr lang="en-US" sz="1600" dirty="0" smtClean="0">
                <a:latin typeface="Times New Roman" panose="02020603050405020304" pitchFamily="18" charset="0"/>
                <a:cs typeface="Times New Roman" panose="02020603050405020304" pitchFamily="18" charset="0"/>
              </a:rPr>
              <a:t>recent </a:t>
            </a:r>
            <a:r>
              <a:rPr lang="en-US" sz="1600" dirty="0">
                <a:latin typeface="Times New Roman" panose="02020603050405020304" pitchFamily="18" charset="0"/>
                <a:cs typeface="Times New Roman" panose="02020603050405020304" pitchFamily="18" charset="0"/>
              </a:rPr>
              <a:t>developments, initiatives and growth within context of </a:t>
            </a:r>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Strategic Plan.</a:t>
            </a:r>
          </a:p>
        </p:txBody>
      </p:sp>
      <p:sp>
        <p:nvSpPr>
          <p:cNvPr id="4" name="Slide Number Placeholder 3"/>
          <p:cNvSpPr>
            <a:spLocks noGrp="1"/>
          </p:cNvSpPr>
          <p:nvPr>
            <p:ph type="sldNum" sz="quarter" idx="10"/>
          </p:nvPr>
        </p:nvSpPr>
        <p:spPr/>
        <p:txBody>
          <a:bodyPr/>
          <a:lstStyle/>
          <a:p>
            <a:fld id="{692391CA-15BF-334C-AA15-496A0884E284}" type="slidenum">
              <a:rPr lang="en-US" smtClean="0"/>
              <a:t>4</a:t>
            </a:fld>
            <a:endParaRPr lang="en-US" dirty="0"/>
          </a:p>
        </p:txBody>
      </p:sp>
    </p:spTree>
    <p:extLst>
      <p:ext uri="{BB962C8B-B14F-4D97-AF65-F5344CB8AC3E}">
        <p14:creationId xmlns:p14="http://schemas.microsoft.com/office/powerpoint/2010/main" val="3134944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600" dirty="0" smtClean="0">
                <a:latin typeface="Times New Roman" panose="02020603050405020304" pitchFamily="18" charset="0"/>
                <a:cs typeface="Times New Roman" panose="02020603050405020304" pitchFamily="18" charset="0"/>
              </a:rPr>
              <a:t>Student</a:t>
            </a:r>
            <a:r>
              <a:rPr lang="en-US" sz="1600" baseline="0" dirty="0" smtClean="0">
                <a:latin typeface="Times New Roman" panose="02020603050405020304" pitchFamily="18" charset="0"/>
                <a:cs typeface="Times New Roman" panose="02020603050405020304" pitchFamily="18" charset="0"/>
              </a:rPr>
              <a:t> achievement should be at the foundation of everything we do. That’s the foundation of the Strategic Plan.</a:t>
            </a:r>
          </a:p>
          <a:p>
            <a:pPr>
              <a:lnSpc>
                <a:spcPct val="150000"/>
              </a:lnSpc>
            </a:pPr>
            <a:endParaRPr lang="en-US" sz="1600" baseline="0" dirty="0" smtClean="0">
              <a:latin typeface="Times New Roman" panose="02020603050405020304" pitchFamily="18" charset="0"/>
              <a:cs typeface="Times New Roman" panose="02020603050405020304" pitchFamily="18" charset="0"/>
            </a:endParaRPr>
          </a:p>
          <a:p>
            <a:pPr>
              <a:lnSpc>
                <a:spcPct val="150000"/>
              </a:lnSpc>
            </a:pPr>
            <a:r>
              <a:rPr lang="en-US" sz="1600" baseline="0" dirty="0" smtClean="0">
                <a:latin typeface="Times New Roman" panose="02020603050405020304" pitchFamily="18" charset="0"/>
                <a:cs typeface="Times New Roman" panose="02020603050405020304" pitchFamily="18" charset="0"/>
              </a:rPr>
              <a:t>During my county association meetings, I have been presenting a video-and-discussion program on the board’s role in advancing achievement. So far, it has been presented in three counties; all of my visits this year will focus on advancing student achievement. Later, during our interactive session, I will share the video with you and ask what your board is doing, or can do, to advance teaching and learning.</a:t>
            </a:r>
          </a:p>
          <a:p>
            <a:pPr>
              <a:lnSpc>
                <a:spcPct val="150000"/>
              </a:lnSpc>
            </a:pPr>
            <a:endParaRPr lang="en-US" sz="1600" baseline="0" dirty="0" smtClean="0">
              <a:latin typeface="Times New Roman" panose="02020603050405020304" pitchFamily="18" charset="0"/>
              <a:cs typeface="Times New Roman" panose="02020603050405020304" pitchFamily="18" charset="0"/>
            </a:endParaRPr>
          </a:p>
          <a:p>
            <a:pPr>
              <a:lnSpc>
                <a:spcPct val="150000"/>
              </a:lnSpc>
            </a:pPr>
            <a:r>
              <a:rPr lang="en-US" sz="1600" baseline="0" dirty="0" smtClean="0">
                <a:latin typeface="Times New Roman" panose="02020603050405020304" pitchFamily="18" charset="0"/>
                <a:cs typeface="Times New Roman" panose="02020603050405020304" pitchFamily="18" charset="0"/>
              </a:rPr>
              <a:t>Our Strategic Plan sets several objectives in advancing student achievement, including </a:t>
            </a:r>
            <a:r>
              <a:rPr lang="en-US" sz="1600" dirty="0" smtClean="0">
                <a:latin typeface="Times New Roman" panose="02020603050405020304" pitchFamily="18" charset="0"/>
                <a:cs typeface="Times New Roman" panose="02020603050405020304" pitchFamily="18" charset="0"/>
              </a:rPr>
              <a:t>partnerships </a:t>
            </a:r>
            <a:r>
              <a:rPr lang="en-US" sz="1600" dirty="0">
                <a:latin typeface="Times New Roman" panose="02020603050405020304" pitchFamily="18" charset="0"/>
                <a:cs typeface="Times New Roman" panose="02020603050405020304" pitchFamily="18" charset="0"/>
              </a:rPr>
              <a:t>and </a:t>
            </a:r>
            <a:r>
              <a:rPr lang="en-US" sz="1600" dirty="0" smtClean="0">
                <a:latin typeface="Times New Roman" panose="02020603050405020304" pitchFamily="18" charset="0"/>
                <a:cs typeface="Times New Roman" panose="02020603050405020304" pitchFamily="18" charset="0"/>
              </a:rPr>
              <a:t>collaboration.</a:t>
            </a:r>
          </a:p>
          <a:p>
            <a:pPr>
              <a:lnSpc>
                <a:spcPct val="150000"/>
              </a:lnSpc>
            </a:pPr>
            <a:endParaRPr lang="en-US" sz="1600" dirty="0" smtClean="0">
              <a:latin typeface="Times New Roman" panose="02020603050405020304" pitchFamily="18" charset="0"/>
              <a:cs typeface="Times New Roman" panose="02020603050405020304" pitchFamily="18" charset="0"/>
            </a:endParaRPr>
          </a:p>
          <a:p>
            <a:pPr>
              <a:lnSpc>
                <a:spcPct val="150000"/>
              </a:lnSpc>
            </a:pPr>
            <a:r>
              <a:rPr lang="en-US" sz="1600" dirty="0" smtClean="0">
                <a:latin typeface="Times New Roman" panose="02020603050405020304" pitchFamily="18" charset="0"/>
                <a:cs typeface="Times New Roman" panose="02020603050405020304" pitchFamily="18" charset="0"/>
              </a:rPr>
              <a:t>Over </a:t>
            </a:r>
            <a:r>
              <a:rPr lang="en-US" sz="1600" dirty="0">
                <a:latin typeface="Times New Roman" panose="02020603050405020304" pitchFamily="18" charset="0"/>
                <a:cs typeface="Times New Roman" panose="02020603050405020304" pitchFamily="18" charset="0"/>
              </a:rPr>
              <a:t>the past two years, </a:t>
            </a:r>
            <a:r>
              <a:rPr lang="en-US" sz="1600" dirty="0" smtClean="0">
                <a:latin typeface="Times New Roman" panose="02020603050405020304" pitchFamily="18" charset="0"/>
                <a:cs typeface="Times New Roman" panose="02020603050405020304" pitchFamily="18" charset="0"/>
              </a:rPr>
              <a:t>NJSBA has built </a:t>
            </a:r>
            <a:r>
              <a:rPr lang="en-US" sz="1600" dirty="0">
                <a:latin typeface="Times New Roman" panose="02020603050405020304" pitchFamily="18" charset="0"/>
                <a:cs typeface="Times New Roman" panose="02020603050405020304" pitchFamily="18" charset="0"/>
              </a:rPr>
              <a:t>relationships with a wide range of </a:t>
            </a:r>
            <a:r>
              <a:rPr lang="en-US" sz="1600" dirty="0" smtClean="0">
                <a:latin typeface="Times New Roman" panose="02020603050405020304" pitchFamily="18" charset="0"/>
                <a:cs typeface="Times New Roman" panose="02020603050405020304" pitchFamily="18" charset="0"/>
              </a:rPr>
              <a:t>organizations—within the </a:t>
            </a:r>
            <a:r>
              <a:rPr lang="en-US" sz="1600" dirty="0">
                <a:latin typeface="Times New Roman" panose="02020603050405020304" pitchFamily="18" charset="0"/>
                <a:cs typeface="Times New Roman" panose="02020603050405020304" pitchFamily="18" charset="0"/>
              </a:rPr>
              <a:t>education community, in higher education, and in the business and non-profit </a:t>
            </a:r>
            <a:r>
              <a:rPr lang="en-US" sz="1600" dirty="0" smtClean="0">
                <a:latin typeface="Times New Roman" panose="02020603050405020304" pitchFamily="18" charset="0"/>
                <a:cs typeface="Times New Roman" panose="02020603050405020304" pitchFamily="18" charset="0"/>
              </a:rPr>
              <a:t>sectors. </a:t>
            </a:r>
            <a:r>
              <a:rPr lang="en-US" sz="1600" dirty="0">
                <a:latin typeface="Times New Roman" panose="02020603050405020304" pitchFamily="18" charset="0"/>
                <a:cs typeface="Times New Roman" panose="02020603050405020304" pitchFamily="18" charset="0"/>
              </a:rPr>
              <a:t>This slide lists some of them. </a:t>
            </a:r>
            <a:r>
              <a:rPr lang="en-US" sz="1600" dirty="0" smtClean="0">
                <a:latin typeface="Times New Roman" panose="02020603050405020304" pitchFamily="18" charset="0"/>
                <a:cs typeface="Times New Roman" panose="02020603050405020304" pitchFamily="18" charset="0"/>
              </a:rPr>
              <a:t>And in </a:t>
            </a:r>
            <a:r>
              <a:rPr lang="en-US" sz="1600" dirty="0">
                <a:latin typeface="Times New Roman" panose="02020603050405020304" pitchFamily="18" charset="0"/>
                <a:cs typeface="Times New Roman" panose="02020603050405020304" pitchFamily="18" charset="0"/>
              </a:rPr>
              <a:t>previous reports, I’ve spoken about the importance of these relationships. </a:t>
            </a:r>
            <a:r>
              <a:rPr lang="en-US" sz="1600" dirty="0" smtClean="0">
                <a:latin typeface="Times New Roman" panose="02020603050405020304" pitchFamily="18" charset="0"/>
                <a:cs typeface="Times New Roman" panose="02020603050405020304" pitchFamily="18" charset="0"/>
              </a:rPr>
              <a:t>Tonight, </a:t>
            </a:r>
            <a:r>
              <a:rPr lang="en-US" sz="1600" dirty="0">
                <a:latin typeface="Times New Roman" panose="02020603050405020304" pitchFamily="18" charset="0"/>
                <a:cs typeface="Times New Roman" panose="02020603050405020304" pitchFamily="18" charset="0"/>
              </a:rPr>
              <a:t>I will highlight </a:t>
            </a:r>
            <a:r>
              <a:rPr lang="en-US" sz="1600" dirty="0" smtClean="0">
                <a:latin typeface="Times New Roman" panose="02020603050405020304" pitchFamily="18" charset="0"/>
                <a:cs typeface="Times New Roman" panose="02020603050405020304" pitchFamily="18" charset="0"/>
              </a:rPr>
              <a:t>two</a:t>
            </a:r>
            <a:r>
              <a:rPr lang="en-US" sz="1600" baseline="0" dirty="0" smtClean="0">
                <a:latin typeface="Times New Roman" panose="02020603050405020304" pitchFamily="18" charset="0"/>
                <a:cs typeface="Times New Roman" panose="02020603050405020304" pitchFamily="18" charset="0"/>
              </a:rPr>
              <a:t> of these relationships.</a:t>
            </a:r>
            <a:endParaRPr 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92391CA-15BF-334C-AA15-496A0884E284}" type="slidenum">
              <a:rPr lang="en-US" smtClean="0"/>
              <a:t>5</a:t>
            </a:fld>
            <a:endParaRPr lang="en-US" dirty="0"/>
          </a:p>
        </p:txBody>
      </p:sp>
    </p:spTree>
    <p:extLst>
      <p:ext uri="{BB962C8B-B14F-4D97-AF65-F5344CB8AC3E}">
        <p14:creationId xmlns:p14="http://schemas.microsoft.com/office/powerpoint/2010/main" val="3329660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600" dirty="0">
                <a:latin typeface="Times New Roman" panose="02020603050405020304" pitchFamily="18" charset="0"/>
                <a:cs typeface="Times New Roman" panose="02020603050405020304" pitchFamily="18" charset="0"/>
              </a:rPr>
              <a:t>We have established a valuable—and to use the words of our immediate past president, John Bulina—a “symbiotic” relationship with the United States Army. </a:t>
            </a:r>
            <a:r>
              <a:rPr lang="en-US" sz="1600" dirty="0" smtClean="0">
                <a:latin typeface="Times New Roman" panose="02020603050405020304" pitchFamily="18" charset="0"/>
                <a:cs typeface="Times New Roman" panose="02020603050405020304" pitchFamily="18" charset="0"/>
              </a:rPr>
              <a:t> As you know, the </a:t>
            </a:r>
            <a:r>
              <a:rPr lang="en-US" sz="1600" dirty="0">
                <a:latin typeface="Times New Roman" panose="02020603050405020304" pitchFamily="18" charset="0"/>
                <a:cs typeface="Times New Roman" panose="02020603050405020304" pitchFamily="18" charset="0"/>
              </a:rPr>
              <a:t>Army has placed a STEAM education </a:t>
            </a:r>
            <a:r>
              <a:rPr lang="en-US" sz="1600" dirty="0" smtClean="0">
                <a:latin typeface="Times New Roman" panose="02020603050405020304" pitchFamily="18" charset="0"/>
                <a:cs typeface="Times New Roman" panose="02020603050405020304" pitchFamily="18" charset="0"/>
              </a:rPr>
              <a:t>specialist, </a:t>
            </a:r>
            <a:r>
              <a:rPr lang="en-US" sz="1600" dirty="0">
                <a:latin typeface="Times New Roman" panose="02020603050405020304" pitchFamily="18" charset="0"/>
                <a:cs typeface="Times New Roman" panose="02020603050405020304" pitchFamily="18" charset="0"/>
              </a:rPr>
              <a:t>Sergeant First Class George Johnson, on our staff to assist </a:t>
            </a:r>
            <a:r>
              <a:rPr lang="en-US" sz="1600" dirty="0" smtClean="0">
                <a:latin typeface="Times New Roman" panose="02020603050405020304" pitchFamily="18" charset="0"/>
                <a:cs typeface="Times New Roman" panose="02020603050405020304" pitchFamily="18" charset="0"/>
              </a:rPr>
              <a:t>in </a:t>
            </a:r>
            <a:r>
              <a:rPr lang="en-US" sz="1600" dirty="0">
                <a:latin typeface="Times New Roman" panose="02020603050405020304" pitchFamily="18" charset="0"/>
                <a:cs typeface="Times New Roman" panose="02020603050405020304" pitchFamily="18" charset="0"/>
              </a:rPr>
              <a:t>providing services to school boards on integrating STEAM education into all aspects of the school program. He has worked with John Henry, our STEAM education specialist, in consulting with school districts on policy and </a:t>
            </a:r>
            <a:r>
              <a:rPr lang="en-US" sz="1600" dirty="0" smtClean="0">
                <a:latin typeface="Times New Roman" panose="02020603050405020304" pitchFamily="18" charset="0"/>
                <a:cs typeface="Times New Roman" panose="02020603050405020304" pitchFamily="18" charset="0"/>
              </a:rPr>
              <a:t>programs.</a:t>
            </a:r>
            <a:endParaRPr lang="en-US" sz="1600" dirty="0">
              <a:latin typeface="Times New Roman" panose="02020603050405020304" pitchFamily="18" charset="0"/>
              <a:cs typeface="Times New Roman" panose="02020603050405020304" pitchFamily="18" charset="0"/>
            </a:endParaRPr>
          </a:p>
          <a:p>
            <a:pPr>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dirty="0">
                <a:latin typeface="Times New Roman" panose="02020603050405020304" pitchFamily="18" charset="0"/>
                <a:cs typeface="Times New Roman" panose="02020603050405020304" pitchFamily="18" charset="0"/>
              </a:rPr>
              <a:t>The Army is </a:t>
            </a:r>
            <a:r>
              <a:rPr lang="en-US" sz="1600" dirty="0" smtClean="0">
                <a:latin typeface="Times New Roman" panose="02020603050405020304" pitchFamily="18" charset="0"/>
                <a:cs typeface="Times New Roman" panose="02020603050405020304" pitchFamily="18" charset="0"/>
              </a:rPr>
              <a:t>also sponsoring </a:t>
            </a:r>
            <a:r>
              <a:rPr lang="en-US" sz="1600" dirty="0">
                <a:latin typeface="Times New Roman" panose="02020603050405020304" pitchFamily="18" charset="0"/>
                <a:cs typeface="Times New Roman" panose="02020603050405020304" pitchFamily="18" charset="0"/>
              </a:rPr>
              <a:t>the iSTEAM Command Center on the Workshop Exhibit Floor—to the tune of $</a:t>
            </a:r>
            <a:r>
              <a:rPr lang="en-US" sz="1600" dirty="0" smtClean="0">
                <a:latin typeface="Times New Roman" panose="02020603050405020304" pitchFamily="18" charset="0"/>
                <a:cs typeface="Times New Roman" panose="02020603050405020304" pitchFamily="18" charset="0"/>
              </a:rPr>
              <a:t>20,000. And it is </a:t>
            </a:r>
            <a:r>
              <a:rPr lang="en-US" sz="1600" dirty="0">
                <a:latin typeface="Times New Roman" panose="02020603050405020304" pitchFamily="18" charset="0"/>
                <a:cs typeface="Times New Roman" panose="02020603050405020304" pitchFamily="18" charset="0"/>
              </a:rPr>
              <a:t>coordinating the STEAM Tank competition at Workshop, which will involve public school students </a:t>
            </a:r>
            <a:r>
              <a:rPr lang="en-US" sz="1600" dirty="0" smtClean="0">
                <a:latin typeface="Times New Roman" panose="02020603050405020304" pitchFamily="18" charset="0"/>
                <a:cs typeface="Times New Roman" panose="02020603050405020304" pitchFamily="18" charset="0"/>
              </a:rPr>
              <a:t>throughout </a:t>
            </a:r>
            <a:r>
              <a:rPr lang="en-US" sz="1600" dirty="0">
                <a:latin typeface="Times New Roman" panose="02020603050405020304" pitchFamily="18" charset="0"/>
                <a:cs typeface="Times New Roman" panose="02020603050405020304" pitchFamily="18" charset="0"/>
              </a:rPr>
              <a:t>the state.</a:t>
            </a:r>
          </a:p>
          <a:p>
            <a:pPr>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dirty="0">
                <a:latin typeface="Times New Roman" panose="02020603050405020304" pitchFamily="18" charset="0"/>
                <a:cs typeface="Times New Roman" panose="02020603050405020304" pitchFamily="18" charset="0"/>
              </a:rPr>
              <a:t>Our relationship with the U.S. Army has made us aware of the post-secondary education and career opportunities available through military </a:t>
            </a:r>
            <a:r>
              <a:rPr lang="en-US" sz="1600" dirty="0" smtClean="0">
                <a:latin typeface="Times New Roman" panose="02020603050405020304" pitchFamily="18" charset="0"/>
                <a:cs typeface="Times New Roman" panose="02020603050405020304" pitchFamily="18" charset="0"/>
              </a:rPr>
              <a:t>service. But</a:t>
            </a:r>
            <a:r>
              <a:rPr lang="en-US" sz="1600" baseline="0" dirty="0" smtClean="0">
                <a:latin typeface="Times New Roman" panose="02020603050405020304" pitchFamily="18" charset="0"/>
                <a:cs typeface="Times New Roman" panose="02020603050405020304" pitchFamily="18" charset="0"/>
              </a:rPr>
              <a:t> we also recognize that </a:t>
            </a:r>
            <a:r>
              <a:rPr lang="en-US" sz="1600" dirty="0" smtClean="0">
                <a:latin typeface="Times New Roman" panose="02020603050405020304" pitchFamily="18" charset="0"/>
                <a:cs typeface="Times New Roman" panose="02020603050405020304" pitchFamily="18" charset="0"/>
              </a:rPr>
              <a:t>some </a:t>
            </a:r>
            <a:r>
              <a:rPr lang="en-US" sz="1600" dirty="0">
                <a:latin typeface="Times New Roman" panose="02020603050405020304" pitchFamily="18" charset="0"/>
                <a:cs typeface="Times New Roman" panose="02020603050405020304" pitchFamily="18" charset="0"/>
              </a:rPr>
              <a:t>public high schools have been reluctant to give representatives of the armed services the same exposure as colleges and universities</a:t>
            </a:r>
            <a:r>
              <a:rPr lang="en-US" sz="1600" dirty="0" smtClean="0">
                <a:latin typeface="Times New Roman" panose="02020603050405020304" pitchFamily="18" charset="0"/>
                <a:cs typeface="Times New Roman" panose="02020603050405020304" pitchFamily="18" charset="0"/>
              </a:rPr>
              <a:t>.</a:t>
            </a:r>
          </a:p>
          <a:p>
            <a:pPr>
              <a:lnSpc>
                <a:spcPct val="150000"/>
              </a:lnSpc>
            </a:pPr>
            <a:endParaRPr lang="en-US" sz="1600" dirty="0" smtClean="0">
              <a:latin typeface="Times New Roman" panose="02020603050405020304" pitchFamily="18" charset="0"/>
              <a:cs typeface="Times New Roman" panose="02020603050405020304" pitchFamily="18" charset="0"/>
            </a:endParaRPr>
          </a:p>
          <a:p>
            <a:pPr>
              <a:lnSpc>
                <a:spcPct val="150000"/>
              </a:lnSpc>
            </a:pPr>
            <a:r>
              <a:rPr lang="en-US" sz="1600" dirty="0" smtClean="0">
                <a:latin typeface="Times New Roman" panose="02020603050405020304" pitchFamily="18" charset="0"/>
                <a:cs typeface="Times New Roman" panose="02020603050405020304" pitchFamily="18" charset="0"/>
              </a:rPr>
              <a:t>Here </a:t>
            </a:r>
            <a:r>
              <a:rPr lang="en-US" sz="1600" dirty="0">
                <a:latin typeface="Times New Roman" panose="02020603050405020304" pitchFamily="18" charset="0"/>
                <a:cs typeface="Times New Roman" panose="02020603050405020304" pitchFamily="18" charset="0"/>
              </a:rPr>
              <a:t>are some facts you may not be aware of: The U.S. Army is the largest provider of college scholarships in the nation; entry into the military is highly competitive; </a:t>
            </a:r>
            <a:r>
              <a:rPr lang="en-US" sz="1600" dirty="0" smtClean="0">
                <a:latin typeface="Times New Roman" panose="02020603050405020304" pitchFamily="18" charset="0"/>
                <a:cs typeface="Times New Roman" panose="02020603050405020304" pitchFamily="18" charset="0"/>
              </a:rPr>
              <a:t>and the </a:t>
            </a:r>
            <a:r>
              <a:rPr lang="en-US" sz="1600" dirty="0">
                <a:latin typeface="Times New Roman" panose="02020603050405020304" pitchFamily="18" charset="0"/>
                <a:cs typeface="Times New Roman" panose="02020603050405020304" pitchFamily="18" charset="0"/>
              </a:rPr>
              <a:t>Army has more positions involving science, technology, engineering and mathematics than do many national corporations.</a:t>
            </a:r>
          </a:p>
          <a:p>
            <a:pPr>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dirty="0" smtClean="0">
                <a:latin typeface="Times New Roman" panose="02020603050405020304" pitchFamily="18" charset="0"/>
                <a:cs typeface="Times New Roman" panose="02020603050405020304" pitchFamily="18" charset="0"/>
              </a:rPr>
              <a:t>During the </a:t>
            </a:r>
            <a:r>
              <a:rPr lang="en-US" sz="1600" dirty="0">
                <a:latin typeface="Times New Roman" panose="02020603050405020304" pitchFamily="18" charset="0"/>
                <a:cs typeface="Times New Roman" panose="02020603050405020304" pitchFamily="18" charset="0"/>
              </a:rPr>
              <a:t>summer, NJSBA spearheaded an effort to encourage schools to schedule Military Opportunities Days this fall, so that students could learn what the various branches of service can offer. Each executive director of the state’s major educational organizations signed a letter </a:t>
            </a:r>
            <a:r>
              <a:rPr lang="en-US" sz="1600" dirty="0" smtClean="0">
                <a:latin typeface="Times New Roman" panose="02020603050405020304" pitchFamily="18" charset="0"/>
                <a:cs typeface="Times New Roman" panose="02020603050405020304" pitchFamily="18" charset="0"/>
              </a:rPr>
              <a:t>that</a:t>
            </a:r>
            <a:r>
              <a:rPr lang="en-US" sz="1600" baseline="0" dirty="0" smtClean="0">
                <a:latin typeface="Times New Roman" panose="02020603050405020304" pitchFamily="18" charset="0"/>
                <a:cs typeface="Times New Roman" panose="02020603050405020304" pitchFamily="18" charset="0"/>
              </a:rPr>
              <a:t> was </a:t>
            </a:r>
            <a:r>
              <a:rPr lang="en-US" sz="1600" dirty="0" smtClean="0">
                <a:latin typeface="Times New Roman" panose="02020603050405020304" pitchFamily="18" charset="0"/>
                <a:cs typeface="Times New Roman" panose="02020603050405020304" pitchFamily="18" charset="0"/>
              </a:rPr>
              <a:t>sent </a:t>
            </a:r>
            <a:r>
              <a:rPr lang="en-US" sz="1600" dirty="0">
                <a:latin typeface="Times New Roman" panose="02020603050405020304" pitchFamily="18" charset="0"/>
                <a:cs typeface="Times New Roman" panose="02020603050405020304" pitchFamily="18" charset="0"/>
              </a:rPr>
              <a:t>to superintendents, school board presidents and principals requesting that they schedule a Military Opportunities Day. Lieutenant Governor Kim Guadagno is supporting the </a:t>
            </a:r>
            <a:r>
              <a:rPr lang="en-US" sz="1600" dirty="0" smtClean="0">
                <a:latin typeface="Times New Roman" panose="02020603050405020304" pitchFamily="18" charset="0"/>
                <a:cs typeface="Times New Roman" panose="02020603050405020304" pitchFamily="18" charset="0"/>
              </a:rPr>
              <a:t>effort, </a:t>
            </a:r>
            <a:r>
              <a:rPr lang="en-US" sz="1600" dirty="0">
                <a:latin typeface="Times New Roman" panose="02020603050405020304" pitchFamily="18" charset="0"/>
                <a:cs typeface="Times New Roman" panose="02020603050405020304" pitchFamily="18" charset="0"/>
              </a:rPr>
              <a:t>and </a:t>
            </a:r>
            <a:r>
              <a:rPr lang="en-US" sz="1600" dirty="0" smtClean="0">
                <a:latin typeface="Times New Roman" panose="02020603050405020304" pitchFamily="18" charset="0"/>
                <a:cs typeface="Times New Roman" panose="02020603050405020304" pitchFamily="18" charset="0"/>
              </a:rPr>
              <a:t>she participated </a:t>
            </a:r>
            <a:r>
              <a:rPr lang="en-US" sz="1600" dirty="0">
                <a:latin typeface="Times New Roman" panose="02020603050405020304" pitchFamily="18" charset="0"/>
                <a:cs typeface="Times New Roman" panose="02020603050405020304" pitchFamily="18" charset="0"/>
              </a:rPr>
              <a:t>in a planning meeting at NJSBA headquarters </a:t>
            </a:r>
            <a:r>
              <a:rPr lang="en-US" sz="1600" dirty="0" smtClean="0">
                <a:latin typeface="Times New Roman" panose="02020603050405020304" pitchFamily="18" charset="0"/>
                <a:cs typeface="Times New Roman" panose="02020603050405020304" pitchFamily="18" charset="0"/>
              </a:rPr>
              <a:t>in </a:t>
            </a:r>
            <a:r>
              <a:rPr lang="en-US" sz="1600" dirty="0">
                <a:latin typeface="Times New Roman" panose="02020603050405020304" pitchFamily="18" charset="0"/>
                <a:cs typeface="Times New Roman" panose="02020603050405020304" pitchFamily="18" charset="0"/>
              </a:rPr>
              <a:t>June. In addition, the governor issued a proclamation declaring September as Military Opportunities Month.</a:t>
            </a:r>
          </a:p>
          <a:p>
            <a:pPr>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dirty="0">
                <a:latin typeface="Times New Roman" panose="02020603050405020304" pitchFamily="18" charset="0"/>
                <a:cs typeface="Times New Roman" panose="02020603050405020304" pitchFamily="18" charset="0"/>
              </a:rPr>
              <a:t>I realize many schools may not want to include the military in events, such as college nights. That’s their right, and </a:t>
            </a:r>
            <a:r>
              <a:rPr lang="en-US" sz="1600" dirty="0" smtClean="0">
                <a:latin typeface="Times New Roman" panose="02020603050405020304" pitchFamily="18" charset="0"/>
                <a:cs typeface="Times New Roman" panose="02020603050405020304" pitchFamily="18" charset="0"/>
              </a:rPr>
              <a:t>we’re not asking anyone</a:t>
            </a:r>
            <a:r>
              <a:rPr lang="en-US" sz="1600" baseline="0" dirty="0" smtClean="0">
                <a:latin typeface="Times New Roman" panose="02020603050405020304" pitchFamily="18" charset="0"/>
                <a:cs typeface="Times New Roman" panose="02020603050405020304" pitchFamily="18" charset="0"/>
              </a:rPr>
              <a:t> to give it up.</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However, we also believe that it’s important </a:t>
            </a:r>
            <a:r>
              <a:rPr lang="en-US" sz="1600" dirty="0" smtClean="0">
                <a:latin typeface="Times New Roman" panose="02020603050405020304" pitchFamily="18" charset="0"/>
                <a:cs typeface="Times New Roman" panose="02020603050405020304" pitchFamily="18" charset="0"/>
              </a:rPr>
              <a:t>for</a:t>
            </a:r>
            <a:r>
              <a:rPr lang="en-US" sz="1600" baseline="0" dirty="0" smtClean="0">
                <a:latin typeface="Times New Roman" panose="02020603050405020304" pitchFamily="18" charset="0"/>
                <a:cs typeface="Times New Roman" panose="02020603050405020304" pitchFamily="18" charset="0"/>
              </a:rPr>
              <a:t> students to learn about </a:t>
            </a:r>
            <a:r>
              <a:rPr lang="en-US" sz="1600" dirty="0" smtClean="0">
                <a:latin typeface="Times New Roman" panose="02020603050405020304" pitchFamily="18" charset="0"/>
                <a:cs typeface="Times New Roman" panose="02020603050405020304" pitchFamily="18" charset="0"/>
              </a:rPr>
              <a:t>the opportunities available through the various branches of service.</a:t>
            </a:r>
            <a:endParaRPr lang="en-US" sz="1600" dirty="0">
              <a:latin typeface="Times New Roman" panose="02020603050405020304" pitchFamily="18" charset="0"/>
              <a:cs typeface="Times New Roman" panose="02020603050405020304" pitchFamily="18" charset="0"/>
            </a:endParaRPr>
          </a:p>
          <a:p>
            <a:pPr>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dirty="0">
                <a:latin typeface="Times New Roman" panose="02020603050405020304" pitchFamily="18" charset="0"/>
                <a:cs typeface="Times New Roman" panose="02020603050405020304" pitchFamily="18" charset="0"/>
              </a:rPr>
              <a:t>Lt. Col. Edward Croot, the commander of the Army’s Mid-Atlantic Recruiting Battalion, has been a key partner in building this relationship. He is an impressive young man and, by the way, a graduate of New Jersey’s public schools. Next Wednesday, at the invitation of State Board of Education President Mark Biedron, Col. Croot </a:t>
            </a:r>
            <a:r>
              <a:rPr lang="en-US" sz="1600" dirty="0" smtClean="0">
                <a:latin typeface="Times New Roman" panose="02020603050405020304" pitchFamily="18" charset="0"/>
                <a:cs typeface="Times New Roman" panose="02020603050405020304" pitchFamily="18" charset="0"/>
              </a:rPr>
              <a:t>and </a:t>
            </a:r>
            <a:r>
              <a:rPr lang="en-US" sz="1600" dirty="0">
                <a:latin typeface="Times New Roman" panose="02020603050405020304" pitchFamily="18" charset="0"/>
                <a:cs typeface="Times New Roman" panose="02020603050405020304" pitchFamily="18" charset="0"/>
              </a:rPr>
              <a:t>I will address the State Board on the subject of military </a:t>
            </a:r>
            <a:r>
              <a:rPr lang="en-US" sz="1600" dirty="0" smtClean="0">
                <a:latin typeface="Times New Roman" panose="02020603050405020304" pitchFamily="18" charset="0"/>
                <a:cs typeface="Times New Roman" panose="02020603050405020304" pitchFamily="18" charset="0"/>
              </a:rPr>
              <a:t>opportunities for students.</a:t>
            </a:r>
            <a:endParaRPr 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92391CA-15BF-334C-AA15-496A0884E284}" type="slidenum">
              <a:rPr lang="en-US" smtClean="0"/>
              <a:t>6</a:t>
            </a:fld>
            <a:endParaRPr lang="en-US" dirty="0"/>
          </a:p>
        </p:txBody>
      </p:sp>
    </p:spTree>
    <p:extLst>
      <p:ext uri="{BB962C8B-B14F-4D97-AF65-F5344CB8AC3E}">
        <p14:creationId xmlns:p14="http://schemas.microsoft.com/office/powerpoint/2010/main" val="3329660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600" dirty="0">
                <a:latin typeface="Times New Roman" panose="02020603050405020304" pitchFamily="18" charset="0"/>
                <a:cs typeface="Times New Roman" panose="02020603050405020304" pitchFamily="18" charset="0"/>
              </a:rPr>
              <a:t>Advancing student achievement requires thinking outside the box. NJSBA has been involved in a collaborative project with school district labor and management organizations. The program is based on the research of Dr. Saul Rubinstein of Rutgers University. It’s goal is to validate the impact of positive management-labor relations on teaching and learning in New </a:t>
            </a:r>
            <a:r>
              <a:rPr lang="en-US" sz="1600" dirty="0" smtClean="0">
                <a:latin typeface="Times New Roman" panose="02020603050405020304" pitchFamily="18" charset="0"/>
                <a:cs typeface="Times New Roman" panose="02020603050405020304" pitchFamily="18" charset="0"/>
              </a:rPr>
              <a:t>Jersey’s </a:t>
            </a:r>
            <a:r>
              <a:rPr lang="en-US" sz="1600" dirty="0">
                <a:latin typeface="Times New Roman" panose="02020603050405020304" pitchFamily="18" charset="0"/>
                <a:cs typeface="Times New Roman" panose="02020603050405020304" pitchFamily="18" charset="0"/>
              </a:rPr>
              <a:t>public schools. The project is now entering its second stage.</a:t>
            </a:r>
          </a:p>
          <a:p>
            <a:pPr>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dirty="0">
                <a:latin typeface="Times New Roman" panose="02020603050405020304" pitchFamily="18" charset="0"/>
                <a:cs typeface="Times New Roman" panose="02020603050405020304" pitchFamily="18" charset="0"/>
              </a:rPr>
              <a:t>NJSBA took the lead in coordinating this project with Dr. Rubinstein. Participants include the NJEA and AFT from labor; and the New Jersey Association of School Administrators and New Jersey Principals and Supervisors Association from the administrative side.</a:t>
            </a:r>
          </a:p>
          <a:p>
            <a:pPr>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dirty="0">
                <a:latin typeface="Times New Roman" panose="02020603050405020304" pitchFamily="18" charset="0"/>
                <a:cs typeface="Times New Roman" panose="02020603050405020304" pitchFamily="18" charset="0"/>
              </a:rPr>
              <a:t>And I am happy to announce that, this past Monday, the project was awarded a $113,000 grant from the Federal Mediation and Conciliation Service, which is dedicated to building productive relationships through joint problem-solving and constructive activities.</a:t>
            </a:r>
          </a:p>
          <a:p>
            <a:pPr>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dirty="0">
                <a:latin typeface="Times New Roman" panose="02020603050405020304" pitchFamily="18" charset="0"/>
                <a:cs typeface="Times New Roman" panose="02020603050405020304" pitchFamily="18" charset="0"/>
              </a:rPr>
              <a:t>The project has also received attention beyond the borders of New Jersey and the United States. On October 17, a delegation of school officials from South Africa will attend a one-day program about the </a:t>
            </a:r>
            <a:r>
              <a:rPr lang="en-US" sz="1600" dirty="0" smtClean="0">
                <a:latin typeface="Times New Roman" panose="02020603050405020304" pitchFamily="18" charset="0"/>
                <a:cs typeface="Times New Roman" panose="02020603050405020304" pitchFamily="18" charset="0"/>
              </a:rPr>
              <a:t>program. It will </a:t>
            </a:r>
            <a:r>
              <a:rPr lang="en-US" sz="1600" dirty="0">
                <a:latin typeface="Times New Roman" panose="02020603050405020304" pitchFamily="18" charset="0"/>
                <a:cs typeface="Times New Roman" panose="02020603050405020304" pitchFamily="18" charset="0"/>
              </a:rPr>
              <a:t>take place at Rutgers.</a:t>
            </a:r>
          </a:p>
          <a:p>
            <a:pPr>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r>
              <a:rPr lang="en-US" sz="1600" dirty="0" smtClean="0">
                <a:latin typeface="Times New Roman" panose="02020603050405020304" pitchFamily="18" charset="0"/>
                <a:cs typeface="Times New Roman" panose="02020603050405020304" pitchFamily="18" charset="0"/>
              </a:rPr>
              <a:t>Vincent </a:t>
            </a:r>
            <a:r>
              <a:rPr lang="en-US" sz="1600" dirty="0">
                <a:latin typeface="Times New Roman" panose="02020603050405020304" pitchFamily="18" charset="0"/>
                <a:cs typeface="Times New Roman" panose="02020603050405020304" pitchFamily="18" charset="0"/>
              </a:rPr>
              <a:t>DeLucia, NJSBA’s educator-in-residence, has been instrumental in </a:t>
            </a:r>
            <a:r>
              <a:rPr lang="en-US" sz="1600" dirty="0" smtClean="0">
                <a:latin typeface="Times New Roman" panose="02020603050405020304" pitchFamily="18" charset="0"/>
                <a:cs typeface="Times New Roman" panose="02020603050405020304" pitchFamily="18" charset="0"/>
              </a:rPr>
              <a:t>developing and coordinating this project.</a:t>
            </a:r>
            <a:endParaRPr 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92391CA-15BF-334C-AA15-496A0884E284}" type="slidenum">
              <a:rPr lang="en-US" smtClean="0"/>
              <a:t>7</a:t>
            </a:fld>
            <a:endParaRPr lang="en-US" dirty="0"/>
          </a:p>
        </p:txBody>
      </p:sp>
    </p:spTree>
    <p:extLst>
      <p:ext uri="{BB962C8B-B14F-4D97-AF65-F5344CB8AC3E}">
        <p14:creationId xmlns:p14="http://schemas.microsoft.com/office/powerpoint/2010/main" val="3329660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600" dirty="0" smtClean="0">
                <a:latin typeface="Times New Roman" panose="02020603050405020304" pitchFamily="18" charset="0"/>
                <a:cs typeface="Times New Roman" panose="02020603050405020304" pitchFamily="18" charset="0"/>
              </a:rPr>
              <a:t>The Strategic Plan addresses </a:t>
            </a:r>
            <a:r>
              <a:rPr lang="en-US" sz="1600" dirty="0">
                <a:latin typeface="Times New Roman" panose="02020603050405020304" pitchFamily="18" charset="0"/>
                <a:cs typeface="Times New Roman" panose="02020603050405020304" pitchFamily="18" charset="0"/>
              </a:rPr>
              <a:t>board member development and, specifically, </a:t>
            </a:r>
            <a:r>
              <a:rPr lang="en-US" sz="1600" dirty="0" smtClean="0">
                <a:latin typeface="Times New Roman" panose="02020603050405020304" pitchFamily="18" charset="0"/>
                <a:cs typeface="Times New Roman" panose="02020603050405020304" pitchFamily="18" charset="0"/>
              </a:rPr>
              <a:t>calls </a:t>
            </a:r>
            <a:r>
              <a:rPr lang="en-US" sz="1600" dirty="0">
                <a:latin typeface="Times New Roman" panose="02020603050405020304" pitchFamily="18" charset="0"/>
                <a:cs typeface="Times New Roman" panose="02020603050405020304" pitchFamily="18" charset="0"/>
              </a:rPr>
              <a:t>for </a:t>
            </a:r>
            <a:r>
              <a:rPr lang="en-US" sz="1600" dirty="0" smtClean="0">
                <a:latin typeface="Times New Roman" panose="02020603050405020304" pitchFamily="18" charset="0"/>
                <a:cs typeface="Times New Roman" panose="02020603050405020304" pitchFamily="18" charset="0"/>
              </a:rPr>
              <a:t>development of a printed resource </a:t>
            </a:r>
            <a:r>
              <a:rPr lang="en-US" sz="1600" dirty="0">
                <a:latin typeface="Times New Roman" panose="02020603050405020304" pitchFamily="18" charset="0"/>
                <a:cs typeface="Times New Roman" panose="02020603050405020304" pitchFamily="18" charset="0"/>
              </a:rPr>
              <a:t>on effective board membership. Earlier this year, we </a:t>
            </a:r>
            <a:r>
              <a:rPr lang="en-US" sz="1600" dirty="0" smtClean="0">
                <a:latin typeface="Times New Roman" panose="02020603050405020304" pitchFamily="18" charset="0"/>
                <a:cs typeface="Times New Roman" panose="02020603050405020304" pitchFamily="18" charset="0"/>
              </a:rPr>
              <a:t>met that</a:t>
            </a:r>
            <a:r>
              <a:rPr lang="en-US" sz="1600" baseline="0" dirty="0" smtClean="0">
                <a:latin typeface="Times New Roman" panose="02020603050405020304" pitchFamily="18" charset="0"/>
                <a:cs typeface="Times New Roman" panose="02020603050405020304" pitchFamily="18" charset="0"/>
              </a:rPr>
              <a:t> objective with the publication of </a:t>
            </a:r>
            <a:r>
              <a:rPr lang="en-US" sz="1600" i="1" dirty="0" smtClean="0">
                <a:latin typeface="Times New Roman" panose="02020603050405020304" pitchFamily="18" charset="0"/>
                <a:cs typeface="Times New Roman" panose="02020603050405020304" pitchFamily="18" charset="0"/>
              </a:rPr>
              <a:t>Fundamentals </a:t>
            </a:r>
            <a:r>
              <a:rPr lang="en-US" sz="1600" i="1" dirty="0">
                <a:latin typeface="Times New Roman" panose="02020603050405020304" pitchFamily="18" charset="0"/>
                <a:cs typeface="Times New Roman" panose="02020603050405020304" pitchFamily="18" charset="0"/>
              </a:rPr>
              <a:t>of school Board Membership</a:t>
            </a:r>
            <a:r>
              <a:rPr lang="en-US" sz="1600" dirty="0">
                <a:latin typeface="Times New Roman" panose="02020603050405020304" pitchFamily="18" charset="0"/>
                <a:cs typeface="Times New Roman" panose="02020603050405020304" pitchFamily="18" charset="0"/>
              </a:rPr>
              <a:t>, which provides </a:t>
            </a:r>
            <a:r>
              <a:rPr lang="en-US" sz="1600" dirty="0" smtClean="0">
                <a:latin typeface="Times New Roman" panose="02020603050405020304" pitchFamily="18" charset="0"/>
                <a:cs typeface="Times New Roman" panose="02020603050405020304" pitchFamily="18" charset="0"/>
              </a:rPr>
              <a:t>expert </a:t>
            </a:r>
            <a:r>
              <a:rPr lang="en-US" sz="1600" dirty="0">
                <a:latin typeface="Times New Roman" panose="02020603050405020304" pitchFamily="18" charset="0"/>
                <a:cs typeface="Times New Roman" panose="02020603050405020304" pitchFamily="18" charset="0"/>
              </a:rPr>
              <a:t>information </a:t>
            </a:r>
            <a:r>
              <a:rPr lang="en-US" sz="1600" dirty="0" smtClean="0">
                <a:latin typeface="Times New Roman" panose="02020603050405020304" pitchFamily="18" charset="0"/>
                <a:cs typeface="Times New Roman" panose="02020603050405020304" pitchFamily="18" charset="0"/>
              </a:rPr>
              <a:t>from our staff on </a:t>
            </a:r>
            <a:r>
              <a:rPr lang="en-US" sz="1600" dirty="0">
                <a:latin typeface="Times New Roman" panose="02020603050405020304" pitchFamily="18" charset="0"/>
                <a:cs typeface="Times New Roman" panose="02020603050405020304" pitchFamily="18" charset="0"/>
              </a:rPr>
              <a:t>a wide range of subjects, from </a:t>
            </a:r>
            <a:r>
              <a:rPr lang="en-US" sz="1600" dirty="0" smtClean="0">
                <a:latin typeface="Times New Roman" panose="02020603050405020304" pitchFamily="18" charset="0"/>
                <a:cs typeface="Times New Roman" panose="02020603050405020304" pitchFamily="18" charset="0"/>
              </a:rPr>
              <a:t>ethics </a:t>
            </a:r>
            <a:r>
              <a:rPr lang="en-US" sz="1600" dirty="0">
                <a:latin typeface="Times New Roman" panose="02020603050405020304" pitchFamily="18" charset="0"/>
                <a:cs typeface="Times New Roman" panose="02020603050405020304" pitchFamily="18" charset="0"/>
              </a:rPr>
              <a:t>and the </a:t>
            </a:r>
            <a:r>
              <a:rPr lang="en-US" sz="1600" dirty="0" smtClean="0">
                <a:latin typeface="Times New Roman" panose="02020603050405020304" pitchFamily="18" charset="0"/>
                <a:cs typeface="Times New Roman" panose="02020603050405020304" pitchFamily="18" charset="0"/>
              </a:rPr>
              <a:t>board-superintendent relationship </a:t>
            </a:r>
            <a:r>
              <a:rPr lang="en-US" sz="1600" dirty="0">
                <a:latin typeface="Times New Roman" panose="02020603050405020304" pitchFamily="18" charset="0"/>
                <a:cs typeface="Times New Roman" panose="02020603050405020304" pitchFamily="18" charset="0"/>
              </a:rPr>
              <a:t>to the board’s role in advancing student achievement. The book is available to all members free of charge through our website.</a:t>
            </a:r>
          </a:p>
          <a:p>
            <a:pPr>
              <a:lnSpc>
                <a:spcPct val="150000"/>
              </a:lnSpc>
            </a:pPr>
            <a:endParaRPr lang="en-US" sz="1600" dirty="0">
              <a:latin typeface="Times New Roman" panose="02020603050405020304" pitchFamily="18" charset="0"/>
              <a:cs typeface="Times New Roman" panose="02020603050405020304" pitchFamily="18" charset="0"/>
            </a:endParaRPr>
          </a:p>
          <a:p>
            <a:pPr>
              <a:lnSpc>
                <a:spcPct val="150000"/>
              </a:lnSpc>
            </a:pPr>
            <a:endParaRPr 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92391CA-15BF-334C-AA15-496A0884E284}" type="slidenum">
              <a:rPr lang="en-US" smtClean="0"/>
              <a:t>8</a:t>
            </a:fld>
            <a:endParaRPr lang="en-US" dirty="0"/>
          </a:p>
        </p:txBody>
      </p:sp>
    </p:spTree>
    <p:extLst>
      <p:ext uri="{BB962C8B-B14F-4D97-AF65-F5344CB8AC3E}">
        <p14:creationId xmlns:p14="http://schemas.microsoft.com/office/powerpoint/2010/main" val="3329660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15819">
              <a:lnSpc>
                <a:spcPct val="150000"/>
              </a:lnSpc>
            </a:pPr>
            <a:r>
              <a:rPr lang="en-US" sz="1600" dirty="0" smtClean="0">
                <a:solidFill>
                  <a:schemeClr val="tx1"/>
                </a:solidFill>
                <a:latin typeface="Times New Roman" panose="02020603050405020304" pitchFamily="18" charset="0"/>
                <a:cs typeface="Times New Roman" panose="02020603050405020304" pitchFamily="18" charset="0"/>
              </a:rPr>
              <a:t>NJSBA has made training </a:t>
            </a:r>
            <a:r>
              <a:rPr lang="en-US" sz="1600" dirty="0">
                <a:solidFill>
                  <a:schemeClr val="tx1"/>
                </a:solidFill>
                <a:latin typeface="Times New Roman" panose="02020603050405020304" pitchFamily="18" charset="0"/>
                <a:cs typeface="Times New Roman" panose="02020603050405020304" pitchFamily="18" charset="0"/>
              </a:rPr>
              <a:t>more relevant </a:t>
            </a:r>
            <a:r>
              <a:rPr lang="en-US" sz="1600" dirty="0" smtClean="0">
                <a:solidFill>
                  <a:schemeClr val="tx1"/>
                </a:solidFill>
                <a:latin typeface="Times New Roman" panose="02020603050405020304" pitchFamily="18" charset="0"/>
                <a:cs typeface="Times New Roman" panose="02020603050405020304" pitchFamily="18" charset="0"/>
              </a:rPr>
              <a:t>with improvements </a:t>
            </a:r>
            <a:r>
              <a:rPr lang="en-US" sz="1600" dirty="0">
                <a:solidFill>
                  <a:schemeClr val="tx1"/>
                </a:solidFill>
                <a:latin typeface="Times New Roman" panose="02020603050405020304" pitchFamily="18" charset="0"/>
                <a:cs typeface="Times New Roman" panose="02020603050405020304" pitchFamily="18" charset="0"/>
              </a:rPr>
              <a:t>to the New Board Member Orientation, and other mandated training. </a:t>
            </a:r>
            <a:r>
              <a:rPr lang="en-US" sz="1600" dirty="0" smtClean="0">
                <a:solidFill>
                  <a:schemeClr val="tx1"/>
                </a:solidFill>
                <a:latin typeface="Times New Roman" panose="02020603050405020304" pitchFamily="18" charset="0"/>
                <a:cs typeface="Times New Roman" panose="02020603050405020304" pitchFamily="18" charset="0"/>
              </a:rPr>
              <a:t>We’ve </a:t>
            </a:r>
            <a:r>
              <a:rPr lang="en-US" sz="1600" dirty="0">
                <a:solidFill>
                  <a:schemeClr val="tx1"/>
                </a:solidFill>
                <a:latin typeface="Times New Roman" panose="02020603050405020304" pitchFamily="18" charset="0"/>
                <a:cs typeface="Times New Roman" panose="02020603050405020304" pitchFamily="18" charset="0"/>
              </a:rPr>
              <a:t>added new programs, such as our very successful School Security and Student Safety Conference, and improved  existing </a:t>
            </a:r>
            <a:r>
              <a:rPr lang="en-US" sz="1600" dirty="0" smtClean="0">
                <a:solidFill>
                  <a:schemeClr val="tx1"/>
                </a:solidFill>
                <a:latin typeface="Times New Roman" panose="02020603050405020304" pitchFamily="18" charset="0"/>
                <a:cs typeface="Times New Roman" panose="02020603050405020304" pitchFamily="18" charset="0"/>
              </a:rPr>
              <a:t>ones, </a:t>
            </a:r>
            <a:r>
              <a:rPr lang="en-US" sz="1600" dirty="0">
                <a:solidFill>
                  <a:schemeClr val="tx1"/>
                </a:solidFill>
                <a:latin typeface="Times New Roman" panose="02020603050405020304" pitchFamily="18" charset="0"/>
                <a:cs typeface="Times New Roman" panose="02020603050405020304" pitchFamily="18" charset="0"/>
              </a:rPr>
              <a:t>such as the annual Technology Conference, to ensure their relevancy.</a:t>
            </a:r>
          </a:p>
          <a:p>
            <a:pPr marL="0" lvl="0" indent="-15819">
              <a:lnSpc>
                <a:spcPct val="150000"/>
              </a:lnSpc>
            </a:pPr>
            <a:endParaRPr lang="en-US" sz="1600" dirty="0">
              <a:solidFill>
                <a:schemeClr val="tx1"/>
              </a:solidFill>
              <a:latin typeface="Times New Roman" panose="02020603050405020304" pitchFamily="18" charset="0"/>
              <a:cs typeface="Times New Roman" panose="02020603050405020304" pitchFamily="18" charset="0"/>
            </a:endParaRPr>
          </a:p>
          <a:p>
            <a:pPr marL="0" lvl="0" indent="-15819">
              <a:lnSpc>
                <a:spcPct val="150000"/>
              </a:lnSpc>
            </a:pPr>
            <a:r>
              <a:rPr lang="en-US" sz="1600" dirty="0">
                <a:solidFill>
                  <a:schemeClr val="tx1"/>
                </a:solidFill>
                <a:latin typeface="Times New Roman" panose="02020603050405020304" pitchFamily="18" charset="0"/>
                <a:cs typeface="Times New Roman" panose="02020603050405020304" pitchFamily="18" charset="0"/>
              </a:rPr>
              <a:t>But </a:t>
            </a:r>
            <a:r>
              <a:rPr lang="en-US" sz="1600" dirty="0" smtClean="0">
                <a:solidFill>
                  <a:schemeClr val="tx1"/>
                </a:solidFill>
                <a:latin typeface="Times New Roman" panose="02020603050405020304" pitchFamily="18" charset="0"/>
                <a:cs typeface="Times New Roman" panose="02020603050405020304" pitchFamily="18" charset="0"/>
              </a:rPr>
              <a:t>the </a:t>
            </a:r>
            <a:r>
              <a:rPr lang="en-US" sz="1600" dirty="0">
                <a:solidFill>
                  <a:schemeClr val="tx1"/>
                </a:solidFill>
                <a:latin typeface="Times New Roman" panose="02020603050405020304" pitchFamily="18" charset="0"/>
                <a:cs typeface="Times New Roman" panose="02020603050405020304" pitchFamily="18" charset="0"/>
              </a:rPr>
              <a:t>relevancy of our training is not </a:t>
            </a:r>
            <a:r>
              <a:rPr lang="en-US" sz="1600" dirty="0" smtClean="0">
                <a:solidFill>
                  <a:schemeClr val="tx1"/>
                </a:solidFill>
                <a:latin typeface="Times New Roman" panose="02020603050405020304" pitchFamily="18" charset="0"/>
                <a:cs typeface="Times New Roman" panose="02020603050405020304" pitchFamily="18" charset="0"/>
              </a:rPr>
              <a:t>confined</a:t>
            </a:r>
            <a:r>
              <a:rPr lang="en-US" sz="1600" baseline="0" dirty="0" smtClean="0">
                <a:solidFill>
                  <a:schemeClr val="tx1"/>
                </a:solidFill>
                <a:latin typeface="Times New Roman" panose="02020603050405020304" pitchFamily="18" charset="0"/>
                <a:cs typeface="Times New Roman" panose="02020603050405020304" pitchFamily="18" charset="0"/>
              </a:rPr>
              <a:t> to </a:t>
            </a:r>
            <a:r>
              <a:rPr lang="en-US" sz="1600" dirty="0" smtClean="0">
                <a:solidFill>
                  <a:schemeClr val="tx1"/>
                </a:solidFill>
                <a:latin typeface="Times New Roman" panose="02020603050405020304" pitchFamily="18" charset="0"/>
                <a:cs typeface="Times New Roman" panose="02020603050405020304" pitchFamily="18" charset="0"/>
              </a:rPr>
              <a:t>statewide conferences; </a:t>
            </a:r>
            <a:r>
              <a:rPr lang="en-US" sz="1600" dirty="0">
                <a:solidFill>
                  <a:schemeClr val="tx1"/>
                </a:solidFill>
                <a:latin typeface="Times New Roman" panose="02020603050405020304" pitchFamily="18" charset="0"/>
                <a:cs typeface="Times New Roman" panose="02020603050405020304" pitchFamily="18" charset="0"/>
              </a:rPr>
              <a:t>it also is reflected in our direct services.</a:t>
            </a:r>
          </a:p>
          <a:p>
            <a:pPr marL="0" lvl="0" indent="-15819">
              <a:lnSpc>
                <a:spcPct val="150000"/>
              </a:lnSpc>
            </a:pPr>
            <a:endParaRPr lang="en-US" sz="1600" dirty="0">
              <a:solidFill>
                <a:schemeClr val="tx1"/>
              </a:solidFill>
              <a:latin typeface="Times New Roman" panose="02020603050405020304" pitchFamily="18" charset="0"/>
              <a:cs typeface="Times New Roman" panose="02020603050405020304" pitchFamily="18" charset="0"/>
            </a:endParaRPr>
          </a:p>
          <a:p>
            <a:pPr marL="0" lvl="0" indent="-15819">
              <a:lnSpc>
                <a:spcPct val="150000"/>
              </a:lnSpc>
            </a:pPr>
            <a:r>
              <a:rPr lang="en-US" sz="1600" dirty="0" smtClean="0">
                <a:solidFill>
                  <a:schemeClr val="tx1"/>
                </a:solidFill>
                <a:latin typeface="Times New Roman" panose="02020603050405020304" pitchFamily="18" charset="0"/>
                <a:cs typeface="Times New Roman" panose="02020603050405020304" pitchFamily="18" charset="0"/>
              </a:rPr>
              <a:t>As I reported in</a:t>
            </a:r>
            <a:r>
              <a:rPr lang="en-US" sz="1600" baseline="0" dirty="0" smtClean="0">
                <a:solidFill>
                  <a:schemeClr val="tx1"/>
                </a:solidFill>
                <a:latin typeface="Times New Roman" panose="02020603050405020304" pitchFamily="18" charset="0"/>
                <a:cs typeface="Times New Roman" panose="02020603050405020304" pitchFamily="18" charset="0"/>
              </a:rPr>
              <a:t> my last Strategic Plan update, w</a:t>
            </a:r>
            <a:r>
              <a:rPr lang="en-US" sz="1600" dirty="0" smtClean="0">
                <a:solidFill>
                  <a:schemeClr val="tx1"/>
                </a:solidFill>
                <a:latin typeface="Times New Roman" panose="02020603050405020304" pitchFamily="18" charset="0"/>
                <a:cs typeface="Times New Roman" panose="02020603050405020304" pitchFamily="18" charset="0"/>
              </a:rPr>
              <a:t>e </a:t>
            </a:r>
            <a:r>
              <a:rPr lang="en-US" sz="1600" dirty="0">
                <a:solidFill>
                  <a:schemeClr val="tx1"/>
                </a:solidFill>
                <a:latin typeface="Times New Roman" panose="02020603050405020304" pitchFamily="18" charset="0"/>
                <a:cs typeface="Times New Roman" panose="02020603050405020304" pitchFamily="18" charset="0"/>
              </a:rPr>
              <a:t>have expanded our field services program to meet the needs of our members.</a:t>
            </a:r>
          </a:p>
          <a:p>
            <a:pPr marL="0" lvl="0" indent="-15819">
              <a:lnSpc>
                <a:spcPct val="150000"/>
              </a:lnSpc>
            </a:pPr>
            <a:endParaRPr lang="en-US" sz="1600" dirty="0">
              <a:solidFill>
                <a:schemeClr val="tx1"/>
              </a:solidFill>
              <a:latin typeface="Times New Roman" panose="02020603050405020304" pitchFamily="18" charset="0"/>
              <a:cs typeface="Times New Roman" panose="02020603050405020304" pitchFamily="18" charset="0"/>
            </a:endParaRPr>
          </a:p>
          <a:p>
            <a:pPr marL="0" lvl="0" indent="-15819">
              <a:lnSpc>
                <a:spcPct val="150000"/>
              </a:lnSpc>
            </a:pPr>
            <a:r>
              <a:rPr lang="en-US" sz="1600" dirty="0" smtClean="0">
                <a:solidFill>
                  <a:schemeClr val="tx1"/>
                </a:solidFill>
                <a:latin typeface="Times New Roman" panose="02020603050405020304" pitchFamily="18" charset="0"/>
                <a:cs typeface="Times New Roman" panose="02020603050405020304" pitchFamily="18" charset="0"/>
              </a:rPr>
              <a:t>That’s important for our members, and it is a tribute to the fact</a:t>
            </a:r>
            <a:r>
              <a:rPr lang="en-US" sz="1600" baseline="0" dirty="0" smtClean="0">
                <a:solidFill>
                  <a:schemeClr val="tx1"/>
                </a:solidFill>
                <a:latin typeface="Times New Roman" panose="02020603050405020304" pitchFamily="18" charset="0"/>
                <a:cs typeface="Times New Roman" panose="02020603050405020304" pitchFamily="18" charset="0"/>
              </a:rPr>
              <a:t> that t</a:t>
            </a:r>
            <a:r>
              <a:rPr lang="en-US" sz="1600" dirty="0" smtClean="0">
                <a:solidFill>
                  <a:schemeClr val="tx1"/>
                </a:solidFill>
                <a:latin typeface="Times New Roman" panose="02020603050405020304" pitchFamily="18" charset="0"/>
                <a:cs typeface="Times New Roman" panose="02020603050405020304" pitchFamily="18" charset="0"/>
              </a:rPr>
              <a:t>he </a:t>
            </a:r>
            <a:r>
              <a:rPr lang="en-US" sz="1600" dirty="0">
                <a:solidFill>
                  <a:schemeClr val="tx1"/>
                </a:solidFill>
                <a:latin typeface="Times New Roman" panose="02020603050405020304" pitchFamily="18" charset="0"/>
                <a:cs typeface="Times New Roman" panose="02020603050405020304" pitchFamily="18" charset="0"/>
              </a:rPr>
              <a:t>expertise of our field service staff is recognized beyond the Association. As an example, last week, we were asked to present a special program on the Ethics Act to a South Jersey school </a:t>
            </a:r>
            <a:r>
              <a:rPr lang="en-US" sz="1600" dirty="0" smtClean="0">
                <a:solidFill>
                  <a:schemeClr val="tx1"/>
                </a:solidFill>
                <a:latin typeface="Times New Roman" panose="02020603050405020304" pitchFamily="18" charset="0"/>
                <a:cs typeface="Times New Roman" panose="02020603050405020304" pitchFamily="18" charset="0"/>
              </a:rPr>
              <a:t>board. The</a:t>
            </a:r>
            <a:r>
              <a:rPr lang="en-US" sz="1600" baseline="0" dirty="0" smtClean="0">
                <a:solidFill>
                  <a:schemeClr val="tx1"/>
                </a:solidFill>
                <a:latin typeface="Times New Roman" panose="02020603050405020304" pitchFamily="18" charset="0"/>
                <a:cs typeface="Times New Roman" panose="02020603050405020304" pitchFamily="18" charset="0"/>
              </a:rPr>
              <a:t> request resulted from </a:t>
            </a:r>
            <a:r>
              <a:rPr lang="en-US" sz="1600" dirty="0" smtClean="0">
                <a:solidFill>
                  <a:schemeClr val="tx1"/>
                </a:solidFill>
                <a:latin typeface="Times New Roman" panose="02020603050405020304" pitchFamily="18" charset="0"/>
                <a:cs typeface="Times New Roman" panose="02020603050405020304" pitchFamily="18" charset="0"/>
              </a:rPr>
              <a:t>a </a:t>
            </a:r>
            <a:r>
              <a:rPr lang="en-US" sz="1600" dirty="0">
                <a:solidFill>
                  <a:schemeClr val="tx1"/>
                </a:solidFill>
                <a:latin typeface="Times New Roman" panose="02020603050405020304" pitchFamily="18" charset="0"/>
                <a:cs typeface="Times New Roman" panose="02020603050405020304" pitchFamily="18" charset="0"/>
              </a:rPr>
              <a:t>recommendation by the Department of Education’s Office of Fiscal Accountability.</a:t>
            </a:r>
          </a:p>
        </p:txBody>
      </p:sp>
      <p:sp>
        <p:nvSpPr>
          <p:cNvPr id="4" name="Slide Number Placeholder 3"/>
          <p:cNvSpPr>
            <a:spLocks noGrp="1"/>
          </p:cNvSpPr>
          <p:nvPr>
            <p:ph type="sldNum" sz="quarter" idx="10"/>
          </p:nvPr>
        </p:nvSpPr>
        <p:spPr/>
        <p:txBody>
          <a:bodyPr/>
          <a:lstStyle/>
          <a:p>
            <a:fld id="{692391CA-15BF-334C-AA15-496A0884E284}" type="slidenum">
              <a:rPr lang="en-US" smtClean="0"/>
              <a:t>9</a:t>
            </a:fld>
            <a:endParaRPr lang="en-US" dirty="0"/>
          </a:p>
        </p:txBody>
      </p:sp>
    </p:spTree>
    <p:extLst>
      <p:ext uri="{BB962C8B-B14F-4D97-AF65-F5344CB8AC3E}">
        <p14:creationId xmlns:p14="http://schemas.microsoft.com/office/powerpoint/2010/main" val="3329660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descr="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51" y="0"/>
            <a:ext cx="9235440" cy="6926580"/>
          </a:xfrm>
          <a:prstGeom prst="rect">
            <a:avLst/>
          </a:prstGeom>
        </p:spPr>
      </p:pic>
      <p:sp>
        <p:nvSpPr>
          <p:cNvPr id="3081" name="Rectangle 9"/>
          <p:cNvSpPr>
            <a:spLocks noGrp="1" noChangeArrowheads="1"/>
          </p:cNvSpPr>
          <p:nvPr>
            <p:ph type="ctrTitle" hasCustomPrompt="1"/>
          </p:nvPr>
        </p:nvSpPr>
        <p:spPr>
          <a:xfrm>
            <a:off x="2971800" y="304801"/>
            <a:ext cx="5791200" cy="2743200"/>
          </a:xfrm>
        </p:spPr>
        <p:txBody>
          <a:bodyPr/>
          <a:lstStyle>
            <a:lvl1pPr>
              <a:defRPr sz="4000">
                <a:solidFill>
                  <a:srgbClr val="003366"/>
                </a:solidFill>
              </a:defRPr>
            </a:lvl1pPr>
          </a:lstStyle>
          <a:p>
            <a:pPr lvl="0"/>
            <a:r>
              <a:rPr lang="en-US" dirty="0" smtClean="0">
                <a:latin typeface="Arial Black"/>
                <a:cs typeface="Arial Black"/>
              </a:rPr>
              <a:t>Click to Edit Title</a:t>
            </a:r>
            <a:endParaRPr lang="en-US" noProof="0" dirty="0" smtClean="0"/>
          </a:p>
        </p:txBody>
      </p:sp>
      <p:sp>
        <p:nvSpPr>
          <p:cNvPr id="3082" name="Rectangle 10"/>
          <p:cNvSpPr>
            <a:spLocks noGrp="1" noChangeArrowheads="1"/>
          </p:cNvSpPr>
          <p:nvPr>
            <p:ph type="subTitle" idx="1"/>
          </p:nvPr>
        </p:nvSpPr>
        <p:spPr>
          <a:xfrm>
            <a:off x="2971800" y="3200400"/>
            <a:ext cx="5791200" cy="1752600"/>
          </a:xfrm>
        </p:spPr>
        <p:txBody>
          <a:bodyPr/>
          <a:lstStyle>
            <a:lvl1pPr marL="0" indent="0" algn="ctr">
              <a:buFontTx/>
              <a:buNone/>
              <a:defRPr/>
            </a:lvl1pPr>
          </a:lstStyle>
          <a:p>
            <a:pPr lvl="0"/>
            <a:r>
              <a:rPr lang="en-US" noProof="0" smtClean="0"/>
              <a:t>Click to edit Master subtitle style</a:t>
            </a:r>
          </a:p>
        </p:txBody>
      </p:sp>
      <p:sp>
        <p:nvSpPr>
          <p:cNvPr id="6" name="Text Box 4"/>
          <p:cNvSpPr txBox="1">
            <a:spLocks noChangeArrowheads="1"/>
          </p:cNvSpPr>
          <p:nvPr userDrawn="1"/>
        </p:nvSpPr>
        <p:spPr bwMode="auto">
          <a:xfrm>
            <a:off x="2971800" y="2514600"/>
            <a:ext cx="5791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dirty="0" smtClean="0">
                <a:solidFill>
                  <a:srgbClr val="993333"/>
                </a:solidFill>
              </a:rPr>
              <a:t>____________________________________________</a:t>
            </a:r>
            <a:endParaRPr lang="en-US" dirty="0"/>
          </a:p>
        </p:txBody>
      </p:sp>
    </p:spTree>
    <p:extLst>
      <p:ext uri="{BB962C8B-B14F-4D97-AF65-F5344CB8AC3E}">
        <p14:creationId xmlns:p14="http://schemas.microsoft.com/office/powerpoint/2010/main" val="3908136690"/>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623031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1981079"/>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399EF3-FC98-D64A-80DD-92BB0B0FBBE8}" type="datetimeFigureOut">
              <a:rPr lang="en-US" smtClean="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40D72B-40ED-DE44-A5BB-7913ECB024E6}" type="slidenum">
              <a:rPr lang="en-US" smtClean="0"/>
              <a:t>‹#›</a:t>
            </a:fld>
            <a:endParaRPr lang="en-US" dirty="0"/>
          </a:p>
        </p:txBody>
      </p:sp>
    </p:spTree>
    <p:extLst>
      <p:ext uri="{BB962C8B-B14F-4D97-AF65-F5344CB8AC3E}">
        <p14:creationId xmlns:p14="http://schemas.microsoft.com/office/powerpoint/2010/main" val="441300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399EF3-FC98-D64A-80DD-92BB0B0FBBE8}" type="datetimeFigureOut">
              <a:rPr lang="en-US" smtClean="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40D72B-40ED-DE44-A5BB-7913ECB024E6}" type="slidenum">
              <a:rPr lang="en-US" smtClean="0"/>
              <a:t>‹#›</a:t>
            </a:fld>
            <a:endParaRPr lang="en-US" dirty="0"/>
          </a:p>
        </p:txBody>
      </p:sp>
    </p:spTree>
    <p:extLst>
      <p:ext uri="{BB962C8B-B14F-4D97-AF65-F5344CB8AC3E}">
        <p14:creationId xmlns:p14="http://schemas.microsoft.com/office/powerpoint/2010/main" val="1444298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399EF3-FC98-D64A-80DD-92BB0B0FBBE8}" type="datetimeFigureOut">
              <a:rPr lang="en-US" smtClean="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40D72B-40ED-DE44-A5BB-7913ECB024E6}" type="slidenum">
              <a:rPr lang="en-US" smtClean="0"/>
              <a:t>‹#›</a:t>
            </a:fld>
            <a:endParaRPr lang="en-US" dirty="0"/>
          </a:p>
        </p:txBody>
      </p:sp>
    </p:spTree>
    <p:extLst>
      <p:ext uri="{BB962C8B-B14F-4D97-AF65-F5344CB8AC3E}">
        <p14:creationId xmlns:p14="http://schemas.microsoft.com/office/powerpoint/2010/main" val="288402313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399EF3-FC98-D64A-80DD-92BB0B0FBBE8}" type="datetimeFigureOut">
              <a:rPr lang="en-US" smtClean="0"/>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40D72B-40ED-DE44-A5BB-7913ECB024E6}" type="slidenum">
              <a:rPr lang="en-US" smtClean="0"/>
              <a:t>‹#›</a:t>
            </a:fld>
            <a:endParaRPr lang="en-US" dirty="0"/>
          </a:p>
        </p:txBody>
      </p:sp>
    </p:spTree>
    <p:extLst>
      <p:ext uri="{BB962C8B-B14F-4D97-AF65-F5344CB8AC3E}">
        <p14:creationId xmlns:p14="http://schemas.microsoft.com/office/powerpoint/2010/main" val="34552341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399EF3-FC98-D64A-80DD-92BB0B0FBBE8}" type="datetimeFigureOut">
              <a:rPr lang="en-US" smtClean="0"/>
              <a:t>10/3/2016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E40D72B-40ED-DE44-A5BB-7913ECB024E6}" type="slidenum">
              <a:rPr lang="en-US" smtClean="0"/>
              <a:t>‹#›</a:t>
            </a:fld>
            <a:endParaRPr lang="en-US" dirty="0"/>
          </a:p>
        </p:txBody>
      </p:sp>
    </p:spTree>
    <p:extLst>
      <p:ext uri="{BB962C8B-B14F-4D97-AF65-F5344CB8AC3E}">
        <p14:creationId xmlns:p14="http://schemas.microsoft.com/office/powerpoint/2010/main" val="425700596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399EF3-FC98-D64A-80DD-92BB0B0FBBE8}" type="datetimeFigureOut">
              <a:rPr lang="en-US" smtClean="0"/>
              <a:t>10/3/2016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E40D72B-40ED-DE44-A5BB-7913ECB024E6}" type="slidenum">
              <a:rPr lang="en-US" smtClean="0"/>
              <a:t>‹#›</a:t>
            </a:fld>
            <a:endParaRPr lang="en-US" dirty="0"/>
          </a:p>
        </p:txBody>
      </p:sp>
    </p:spTree>
    <p:extLst>
      <p:ext uri="{BB962C8B-B14F-4D97-AF65-F5344CB8AC3E}">
        <p14:creationId xmlns:p14="http://schemas.microsoft.com/office/powerpoint/2010/main" val="281751362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399EF3-FC98-D64A-80DD-92BB0B0FBBE8}" type="datetimeFigureOut">
              <a:rPr lang="en-US" smtClean="0"/>
              <a:t>10/3/2016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E40D72B-40ED-DE44-A5BB-7913ECB024E6}" type="slidenum">
              <a:rPr lang="en-US" smtClean="0"/>
              <a:t>‹#›</a:t>
            </a:fld>
            <a:endParaRPr lang="en-US" dirty="0"/>
          </a:p>
        </p:txBody>
      </p:sp>
    </p:spTree>
    <p:extLst>
      <p:ext uri="{BB962C8B-B14F-4D97-AF65-F5344CB8AC3E}">
        <p14:creationId xmlns:p14="http://schemas.microsoft.com/office/powerpoint/2010/main" val="278037437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399EF3-FC98-D64A-80DD-92BB0B0FBBE8}" type="datetimeFigureOut">
              <a:rPr lang="en-US" smtClean="0"/>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40D72B-40ED-DE44-A5BB-7913ECB024E6}" type="slidenum">
              <a:rPr lang="en-US" smtClean="0"/>
              <a:t>‹#›</a:t>
            </a:fld>
            <a:endParaRPr lang="en-US" dirty="0"/>
          </a:p>
        </p:txBody>
      </p:sp>
    </p:spTree>
    <p:extLst>
      <p:ext uri="{BB962C8B-B14F-4D97-AF65-F5344CB8AC3E}">
        <p14:creationId xmlns:p14="http://schemas.microsoft.com/office/powerpoint/2010/main" val="38037625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5197067"/>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24200" y="5257800"/>
            <a:ext cx="5715000" cy="566738"/>
          </a:xfrm>
        </p:spPr>
        <p:txBody>
          <a:bodyPr anchor="b">
            <a:normAutofit/>
          </a:bodyPr>
          <a:lstStyle>
            <a:lvl1pPr algn="ctr">
              <a:defRPr sz="2800" b="1">
                <a:solidFill>
                  <a:schemeClr val="bg1"/>
                </a:solidFill>
                <a:latin typeface="Ariel"/>
                <a:cs typeface="Arie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276600" y="381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28600" y="457200"/>
            <a:ext cx="2438400" cy="4343400"/>
          </a:xfrm>
        </p:spPr>
        <p:txBody>
          <a:bodyPr/>
          <a:lstStyle>
            <a:lvl1pPr marL="285750" indent="-285750">
              <a:buFont typeface="Arial"/>
              <a:buChar char="•"/>
              <a:defRPr sz="1400" b="1">
                <a:latin typeface="Ariel"/>
                <a:cs typeface="Arie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a:p>
            <a:pPr lvl="0"/>
            <a:r>
              <a:rPr lang="en-US" dirty="0" smtClean="0"/>
              <a:t>More items</a:t>
            </a:r>
          </a:p>
        </p:txBody>
      </p:sp>
    </p:spTree>
    <p:extLst>
      <p:ext uri="{BB962C8B-B14F-4D97-AF65-F5344CB8AC3E}">
        <p14:creationId xmlns:p14="http://schemas.microsoft.com/office/powerpoint/2010/main" val="27640781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399EF3-FC98-D64A-80DD-92BB0B0FBBE8}" type="datetimeFigureOut">
              <a:rPr lang="en-US" smtClean="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40D72B-40ED-DE44-A5BB-7913ECB024E6}" type="slidenum">
              <a:rPr lang="en-US" smtClean="0"/>
              <a:t>‹#›</a:t>
            </a:fld>
            <a:endParaRPr lang="en-US" dirty="0"/>
          </a:p>
        </p:txBody>
      </p:sp>
    </p:spTree>
    <p:extLst>
      <p:ext uri="{BB962C8B-B14F-4D97-AF65-F5344CB8AC3E}">
        <p14:creationId xmlns:p14="http://schemas.microsoft.com/office/powerpoint/2010/main" val="22996279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19609432"/>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295400"/>
            <a:ext cx="35052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295400"/>
            <a:ext cx="3733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602344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90600" y="1535113"/>
            <a:ext cx="3506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90600" y="2174875"/>
            <a:ext cx="3506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6800" y="1535113"/>
            <a:ext cx="381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0" y="2174875"/>
            <a:ext cx="381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5857786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7659215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25275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25511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1435100"/>
            <a:ext cx="25511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259212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4800600"/>
            <a:ext cx="6629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371600" y="612775"/>
            <a:ext cx="6629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371600" y="5367338"/>
            <a:ext cx="6629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78217087"/>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2.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240" y="7620"/>
            <a:ext cx="9235440" cy="6926580"/>
          </a:xfrm>
          <a:prstGeom prst="rect">
            <a:avLst/>
          </a:prstGeom>
        </p:spPr>
      </p:pic>
      <p:sp>
        <p:nvSpPr>
          <p:cNvPr id="1037" name="Rectangle 13"/>
          <p:cNvSpPr>
            <a:spLocks noGrp="1" noChangeArrowheads="1"/>
          </p:cNvSpPr>
          <p:nvPr>
            <p:ph type="body" idx="1"/>
          </p:nvPr>
        </p:nvSpPr>
        <p:spPr bwMode="auto">
          <a:xfrm>
            <a:off x="990600" y="1295400"/>
            <a:ext cx="76962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38" name="Rectangle 14"/>
          <p:cNvSpPr>
            <a:spLocks noGrp="1" noChangeArrowheads="1"/>
          </p:cNvSpPr>
          <p:nvPr>
            <p:ph type="title"/>
          </p:nvPr>
        </p:nvSpPr>
        <p:spPr bwMode="auto">
          <a:xfrm>
            <a:off x="990600" y="152400"/>
            <a:ext cx="76962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Tree>
    <p:extLst>
      <p:ext uri="{BB962C8B-B14F-4D97-AF65-F5344CB8AC3E}">
        <p14:creationId xmlns:p14="http://schemas.microsoft.com/office/powerpoint/2010/main" val="324146890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timing>
    <p:tnLst>
      <p:par>
        <p:cTn id="1" dur="indefinite" restart="never" nodeType="tmRoot"/>
      </p:par>
    </p:tnLst>
  </p:timing>
  <p:txStyles>
    <p:titleStyle>
      <a:lvl1pPr algn="ctr" rtl="0" eaLnBrk="1" fontAlgn="base" hangingPunct="1">
        <a:spcBef>
          <a:spcPct val="0"/>
        </a:spcBef>
        <a:spcAft>
          <a:spcPct val="0"/>
        </a:spcAft>
        <a:defRPr sz="3600" b="1">
          <a:solidFill>
            <a:srgbClr val="993333"/>
          </a:solidFill>
          <a:latin typeface="+mj-lt"/>
          <a:ea typeface="+mj-ea"/>
          <a:cs typeface="+mj-cs"/>
        </a:defRPr>
      </a:lvl1pPr>
      <a:lvl2pPr algn="ctr" rtl="0" eaLnBrk="1" fontAlgn="base" hangingPunct="1">
        <a:spcBef>
          <a:spcPct val="0"/>
        </a:spcBef>
        <a:spcAft>
          <a:spcPct val="0"/>
        </a:spcAft>
        <a:defRPr sz="3600" b="1">
          <a:solidFill>
            <a:srgbClr val="993333"/>
          </a:solidFill>
          <a:latin typeface="Arial" charset="0"/>
          <a:ea typeface="ＭＳ Ｐゴシック" charset="0"/>
        </a:defRPr>
      </a:lvl2pPr>
      <a:lvl3pPr algn="ctr" rtl="0" eaLnBrk="1" fontAlgn="base" hangingPunct="1">
        <a:spcBef>
          <a:spcPct val="0"/>
        </a:spcBef>
        <a:spcAft>
          <a:spcPct val="0"/>
        </a:spcAft>
        <a:defRPr sz="3600" b="1">
          <a:solidFill>
            <a:srgbClr val="993333"/>
          </a:solidFill>
          <a:latin typeface="Arial" charset="0"/>
          <a:ea typeface="ＭＳ Ｐゴシック" charset="0"/>
        </a:defRPr>
      </a:lvl3pPr>
      <a:lvl4pPr algn="ctr" rtl="0" eaLnBrk="1" fontAlgn="base" hangingPunct="1">
        <a:spcBef>
          <a:spcPct val="0"/>
        </a:spcBef>
        <a:spcAft>
          <a:spcPct val="0"/>
        </a:spcAft>
        <a:defRPr sz="3600" b="1">
          <a:solidFill>
            <a:srgbClr val="993333"/>
          </a:solidFill>
          <a:latin typeface="Arial" charset="0"/>
          <a:ea typeface="ＭＳ Ｐゴシック" charset="0"/>
        </a:defRPr>
      </a:lvl4pPr>
      <a:lvl5pPr algn="ctr" rtl="0" eaLnBrk="1" fontAlgn="base" hangingPunct="1">
        <a:spcBef>
          <a:spcPct val="0"/>
        </a:spcBef>
        <a:spcAft>
          <a:spcPct val="0"/>
        </a:spcAft>
        <a:defRPr sz="3600" b="1">
          <a:solidFill>
            <a:srgbClr val="993333"/>
          </a:solidFill>
          <a:latin typeface="Arial" charset="0"/>
          <a:ea typeface="ＭＳ Ｐゴシック" charset="0"/>
        </a:defRPr>
      </a:lvl5pPr>
      <a:lvl6pPr marL="457200" algn="ctr" rtl="0" eaLnBrk="1" fontAlgn="base" hangingPunct="1">
        <a:spcBef>
          <a:spcPct val="0"/>
        </a:spcBef>
        <a:spcAft>
          <a:spcPct val="0"/>
        </a:spcAft>
        <a:defRPr sz="3600" b="1">
          <a:solidFill>
            <a:srgbClr val="993333"/>
          </a:solidFill>
          <a:latin typeface="Arial" charset="0"/>
          <a:ea typeface="ＭＳ Ｐゴシック" charset="0"/>
        </a:defRPr>
      </a:lvl6pPr>
      <a:lvl7pPr marL="914400" algn="ctr" rtl="0" eaLnBrk="1" fontAlgn="base" hangingPunct="1">
        <a:spcBef>
          <a:spcPct val="0"/>
        </a:spcBef>
        <a:spcAft>
          <a:spcPct val="0"/>
        </a:spcAft>
        <a:defRPr sz="3600" b="1">
          <a:solidFill>
            <a:srgbClr val="993333"/>
          </a:solidFill>
          <a:latin typeface="Arial" charset="0"/>
          <a:ea typeface="ＭＳ Ｐゴシック" charset="0"/>
        </a:defRPr>
      </a:lvl7pPr>
      <a:lvl8pPr marL="1371600" algn="ctr" rtl="0" eaLnBrk="1" fontAlgn="base" hangingPunct="1">
        <a:spcBef>
          <a:spcPct val="0"/>
        </a:spcBef>
        <a:spcAft>
          <a:spcPct val="0"/>
        </a:spcAft>
        <a:defRPr sz="3600" b="1">
          <a:solidFill>
            <a:srgbClr val="993333"/>
          </a:solidFill>
          <a:latin typeface="Arial" charset="0"/>
          <a:ea typeface="ＭＳ Ｐゴシック" charset="0"/>
        </a:defRPr>
      </a:lvl8pPr>
      <a:lvl9pPr marL="1828800" algn="ctr" rtl="0" eaLnBrk="1" fontAlgn="base" hangingPunct="1">
        <a:spcBef>
          <a:spcPct val="0"/>
        </a:spcBef>
        <a:spcAft>
          <a:spcPct val="0"/>
        </a:spcAft>
        <a:defRPr sz="3600" b="1">
          <a:solidFill>
            <a:srgbClr val="993333"/>
          </a:solidFill>
          <a:latin typeface="Arial" charset="0"/>
          <a:ea typeface="ＭＳ Ｐゴシック" charset="0"/>
        </a:defRPr>
      </a:lvl9pPr>
    </p:titleStyle>
    <p:bodyStyle>
      <a:lvl1pPr marL="342900" indent="-342900" algn="l" rtl="0" eaLnBrk="1" fontAlgn="base" hangingPunct="1">
        <a:spcBef>
          <a:spcPct val="20000"/>
        </a:spcBef>
        <a:spcAft>
          <a:spcPct val="0"/>
        </a:spcAft>
        <a:buClr>
          <a:srgbClr val="993333"/>
        </a:buClr>
        <a:buChar char="•"/>
        <a:defRPr sz="3200">
          <a:solidFill>
            <a:srgbClr val="003366"/>
          </a:solidFill>
          <a:latin typeface="+mn-lt"/>
          <a:ea typeface="+mn-ea"/>
          <a:cs typeface="+mn-cs"/>
        </a:defRPr>
      </a:lvl1pPr>
      <a:lvl2pPr marL="742950" indent="-285750" algn="l" rtl="0" eaLnBrk="1" fontAlgn="base" hangingPunct="1">
        <a:spcBef>
          <a:spcPct val="20000"/>
        </a:spcBef>
        <a:spcAft>
          <a:spcPct val="0"/>
        </a:spcAft>
        <a:buClr>
          <a:srgbClr val="993333"/>
        </a:buClr>
        <a:buChar char="–"/>
        <a:defRPr sz="2800">
          <a:solidFill>
            <a:srgbClr val="003366"/>
          </a:solidFill>
          <a:latin typeface="+mn-lt"/>
          <a:ea typeface="+mn-ea"/>
        </a:defRPr>
      </a:lvl2pPr>
      <a:lvl3pPr marL="1143000" indent="-228600" algn="l" rtl="0" eaLnBrk="1" fontAlgn="base" hangingPunct="1">
        <a:spcBef>
          <a:spcPct val="20000"/>
        </a:spcBef>
        <a:spcAft>
          <a:spcPct val="0"/>
        </a:spcAft>
        <a:buClr>
          <a:srgbClr val="993333"/>
        </a:buClr>
        <a:buChar char="•"/>
        <a:defRPr sz="2400">
          <a:solidFill>
            <a:srgbClr val="003366"/>
          </a:solidFill>
          <a:latin typeface="+mn-lt"/>
          <a:ea typeface="+mn-ea"/>
        </a:defRPr>
      </a:lvl3pPr>
      <a:lvl4pPr marL="1600200" indent="-228600" algn="l" rtl="0" eaLnBrk="1" fontAlgn="base" hangingPunct="1">
        <a:spcBef>
          <a:spcPct val="20000"/>
        </a:spcBef>
        <a:spcAft>
          <a:spcPct val="0"/>
        </a:spcAft>
        <a:buClr>
          <a:srgbClr val="993333"/>
        </a:buClr>
        <a:buChar char="–"/>
        <a:defRPr sz="2000">
          <a:solidFill>
            <a:srgbClr val="003366"/>
          </a:solidFill>
          <a:latin typeface="+mn-lt"/>
          <a:ea typeface="+mn-ea"/>
        </a:defRPr>
      </a:lvl4pPr>
      <a:lvl5pPr marL="2057400" indent="-228600" algn="l" rtl="0" eaLnBrk="1" fontAlgn="base" hangingPunct="1">
        <a:spcBef>
          <a:spcPct val="20000"/>
        </a:spcBef>
        <a:spcAft>
          <a:spcPct val="0"/>
        </a:spcAft>
        <a:buClr>
          <a:srgbClr val="993333"/>
        </a:buClr>
        <a:buChar char="»"/>
        <a:defRPr sz="2000">
          <a:solidFill>
            <a:srgbClr val="003366"/>
          </a:solidFill>
          <a:latin typeface="+mn-lt"/>
          <a:ea typeface="+mn-ea"/>
        </a:defRPr>
      </a:lvl5pPr>
      <a:lvl6pPr marL="2514600" indent="-228600" algn="l" rtl="0" eaLnBrk="1" fontAlgn="base" hangingPunct="1">
        <a:spcBef>
          <a:spcPct val="20000"/>
        </a:spcBef>
        <a:spcAft>
          <a:spcPct val="0"/>
        </a:spcAft>
        <a:buClr>
          <a:srgbClr val="993333"/>
        </a:buClr>
        <a:buChar char="»"/>
        <a:defRPr sz="2000">
          <a:solidFill>
            <a:srgbClr val="003366"/>
          </a:solidFill>
          <a:latin typeface="+mn-lt"/>
          <a:ea typeface="+mn-ea"/>
        </a:defRPr>
      </a:lvl6pPr>
      <a:lvl7pPr marL="2971800" indent="-228600" algn="l" rtl="0" eaLnBrk="1" fontAlgn="base" hangingPunct="1">
        <a:spcBef>
          <a:spcPct val="20000"/>
        </a:spcBef>
        <a:spcAft>
          <a:spcPct val="0"/>
        </a:spcAft>
        <a:buClr>
          <a:srgbClr val="993333"/>
        </a:buClr>
        <a:buChar char="»"/>
        <a:defRPr sz="2000">
          <a:solidFill>
            <a:srgbClr val="003366"/>
          </a:solidFill>
          <a:latin typeface="+mn-lt"/>
          <a:ea typeface="+mn-ea"/>
        </a:defRPr>
      </a:lvl7pPr>
      <a:lvl8pPr marL="3429000" indent="-228600" algn="l" rtl="0" eaLnBrk="1" fontAlgn="base" hangingPunct="1">
        <a:spcBef>
          <a:spcPct val="20000"/>
        </a:spcBef>
        <a:spcAft>
          <a:spcPct val="0"/>
        </a:spcAft>
        <a:buClr>
          <a:srgbClr val="993333"/>
        </a:buClr>
        <a:buChar char="»"/>
        <a:defRPr sz="2000">
          <a:solidFill>
            <a:srgbClr val="003366"/>
          </a:solidFill>
          <a:latin typeface="+mn-lt"/>
          <a:ea typeface="+mn-ea"/>
        </a:defRPr>
      </a:lvl8pPr>
      <a:lvl9pPr marL="3886200" indent="-228600" algn="l" rtl="0" eaLnBrk="1" fontAlgn="base" hangingPunct="1">
        <a:spcBef>
          <a:spcPct val="20000"/>
        </a:spcBef>
        <a:spcAft>
          <a:spcPct val="0"/>
        </a:spcAft>
        <a:buClr>
          <a:srgbClr val="993333"/>
        </a:buClr>
        <a:buChar char="»"/>
        <a:defRPr sz="2000">
          <a:solidFill>
            <a:srgbClr val="003366"/>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3.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99EF3-FC98-D64A-80DD-92BB0B0FBBE8}" type="datetimeFigureOut">
              <a:rPr lang="en-US" smtClean="0"/>
              <a:t>10/3/2016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40D72B-40ED-DE44-A5BB-7913ECB024E6}" type="slidenum">
              <a:rPr lang="en-US" smtClean="0"/>
              <a:t>‹#›</a:t>
            </a:fld>
            <a:endParaRPr lang="en-US" dirty="0"/>
          </a:p>
        </p:txBody>
      </p:sp>
    </p:spTree>
    <p:extLst>
      <p:ext uri="{BB962C8B-B14F-4D97-AF65-F5344CB8AC3E}">
        <p14:creationId xmlns:p14="http://schemas.microsoft.com/office/powerpoint/2010/main" val="421545824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2876550" y="214945"/>
            <a:ext cx="5638800" cy="2324211"/>
          </a:xfrm>
        </p:spPr>
        <p:txBody>
          <a:bodyPr/>
          <a:lstStyle/>
          <a:p>
            <a:r>
              <a:rPr lang="en-US" sz="3600" dirty="0" smtClean="0">
                <a:solidFill>
                  <a:srgbClr val="3C8C93"/>
                </a:solidFill>
                <a:latin typeface="+mn-lt"/>
                <a:cs typeface="Arial Black"/>
              </a:rPr>
              <a:t>NJSBA 2016:</a:t>
            </a:r>
            <a:br>
              <a:rPr lang="en-US" sz="3600" dirty="0" smtClean="0">
                <a:solidFill>
                  <a:srgbClr val="3C8C93"/>
                </a:solidFill>
                <a:latin typeface="+mn-lt"/>
                <a:cs typeface="Arial Black"/>
              </a:rPr>
            </a:br>
            <a:r>
              <a:rPr lang="en-US" sz="3200" i="1" dirty="0" smtClean="0">
                <a:solidFill>
                  <a:srgbClr val="3C8C93"/>
                </a:solidFill>
                <a:latin typeface="+mn-lt"/>
                <a:cs typeface="Arial Black"/>
              </a:rPr>
              <a:t>Helping Boards Unlock Student Potential</a:t>
            </a:r>
            <a:endParaRPr lang="en-US" sz="3200" b="0" i="1" dirty="0">
              <a:solidFill>
                <a:srgbClr val="3C8C93"/>
              </a:solidFill>
              <a:latin typeface="+mn-lt"/>
              <a:cs typeface="Arial Black"/>
            </a:endParaRPr>
          </a:p>
        </p:txBody>
      </p:sp>
      <p:sp>
        <p:nvSpPr>
          <p:cNvPr id="7" name="Rectangle 3"/>
          <p:cNvSpPr>
            <a:spLocks noGrp="1" noChangeArrowheads="1"/>
          </p:cNvSpPr>
          <p:nvPr>
            <p:ph type="subTitle" idx="1"/>
          </p:nvPr>
        </p:nvSpPr>
        <p:spPr>
          <a:xfrm>
            <a:off x="2887183" y="2971800"/>
            <a:ext cx="5638800" cy="1981200"/>
          </a:xfrm>
        </p:spPr>
        <p:txBody>
          <a:bodyPr/>
          <a:lstStyle/>
          <a:p>
            <a:pPr>
              <a:spcBef>
                <a:spcPts val="0"/>
              </a:spcBef>
            </a:pPr>
            <a:r>
              <a:rPr lang="en-US" sz="2800" b="1" dirty="0" smtClean="0">
                <a:cs typeface="Arial Black"/>
              </a:rPr>
              <a:t>Board </a:t>
            </a:r>
            <a:r>
              <a:rPr lang="en-US" sz="2800" b="1" dirty="0">
                <a:cs typeface="Arial Black"/>
              </a:rPr>
              <a:t>of Directors</a:t>
            </a:r>
            <a:endParaRPr lang="en-US" sz="3000" b="1" dirty="0" smtClean="0">
              <a:solidFill>
                <a:srgbClr val="073D76"/>
              </a:solidFill>
              <a:latin typeface="Arial"/>
              <a:cs typeface="Arial"/>
            </a:endParaRPr>
          </a:p>
          <a:p>
            <a:pPr>
              <a:spcBef>
                <a:spcPts val="0"/>
              </a:spcBef>
            </a:pPr>
            <a:r>
              <a:rPr lang="en-US" sz="2600" dirty="0" smtClean="0">
                <a:solidFill>
                  <a:srgbClr val="073D76"/>
                </a:solidFill>
                <a:latin typeface="Arial"/>
                <a:cs typeface="Arial"/>
              </a:rPr>
              <a:t>September 30, 2016</a:t>
            </a:r>
          </a:p>
          <a:p>
            <a:pPr>
              <a:spcBef>
                <a:spcPts val="0"/>
              </a:spcBef>
            </a:pPr>
            <a:endParaRPr lang="en-US" sz="1400" b="1" dirty="0" smtClean="0">
              <a:solidFill>
                <a:srgbClr val="073D76"/>
              </a:solidFill>
              <a:latin typeface="Arial"/>
              <a:cs typeface="Arial"/>
            </a:endParaRPr>
          </a:p>
          <a:p>
            <a:pPr>
              <a:spcBef>
                <a:spcPts val="0"/>
              </a:spcBef>
            </a:pPr>
            <a:r>
              <a:rPr lang="en-US" sz="2800" b="1" dirty="0" smtClean="0">
                <a:solidFill>
                  <a:srgbClr val="073D76"/>
                </a:solidFill>
                <a:latin typeface="Arial"/>
                <a:cs typeface="Arial"/>
              </a:rPr>
              <a:t>Dr. Lawrence S. Feinsod</a:t>
            </a:r>
          </a:p>
          <a:p>
            <a:pPr>
              <a:spcBef>
                <a:spcPts val="0"/>
              </a:spcBef>
            </a:pPr>
            <a:r>
              <a:rPr lang="en-US" sz="2600" dirty="0" smtClean="0">
                <a:solidFill>
                  <a:srgbClr val="073D76"/>
                </a:solidFill>
                <a:latin typeface="Arial"/>
                <a:cs typeface="Arial"/>
              </a:rPr>
              <a:t>Executive Director</a:t>
            </a: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803424"/>
            <a:ext cx="2743201" cy="5047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bwMode="auto">
          <a:xfrm>
            <a:off x="3276600" y="3962400"/>
            <a:ext cx="4724400" cy="0"/>
          </a:xfrm>
          <a:prstGeom prst="line">
            <a:avLst/>
          </a:prstGeom>
          <a:solidFill>
            <a:schemeClr val="accent1"/>
          </a:solidFill>
          <a:ln w="12700" cap="flat" cmpd="sng" algn="ctr">
            <a:solidFill>
              <a:srgbClr val="073D76"/>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8" y="0"/>
            <a:ext cx="2445488" cy="5067679"/>
          </a:xfrm>
          <a:prstGeom prst="rect">
            <a:avLst/>
          </a:prstGeom>
          <a:noFill/>
          <a:ln w="6350">
            <a:solidFill>
              <a:srgbClr val="3C8C93">
                <a:alpha val="54000"/>
              </a:srgbClr>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2438400" y="-1"/>
            <a:ext cx="381000" cy="5078313"/>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cxnSp>
        <p:nvCxnSpPr>
          <p:cNvPr id="9" name="Straight Connector 8"/>
          <p:cNvCxnSpPr/>
          <p:nvPr/>
        </p:nvCxnSpPr>
        <p:spPr bwMode="auto">
          <a:xfrm>
            <a:off x="2438400" y="0"/>
            <a:ext cx="0" cy="507831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Connector 10"/>
          <p:cNvCxnSpPr/>
          <p:nvPr/>
        </p:nvCxnSpPr>
        <p:spPr bwMode="auto">
          <a:xfrm flipH="1">
            <a:off x="2628900" y="2819400"/>
            <a:ext cx="495300" cy="0"/>
          </a:xfrm>
          <a:prstGeom prst="line">
            <a:avLst/>
          </a:prstGeom>
          <a:solidFill>
            <a:schemeClr val="accent1"/>
          </a:solidFill>
          <a:ln w="15875" cap="flat" cmpd="sng" algn="ctr">
            <a:solidFill>
              <a:srgbClr val="9933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Connector 12"/>
          <p:cNvCxnSpPr/>
          <p:nvPr/>
        </p:nvCxnSpPr>
        <p:spPr bwMode="auto">
          <a:xfrm>
            <a:off x="8534400" y="2819400"/>
            <a:ext cx="533400" cy="0"/>
          </a:xfrm>
          <a:prstGeom prst="line">
            <a:avLst/>
          </a:prstGeom>
          <a:solidFill>
            <a:schemeClr val="accent1"/>
          </a:solidFill>
          <a:ln w="15875" cap="flat" cmpd="sng" algn="ctr">
            <a:solidFill>
              <a:srgbClr val="9933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01990148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0" y="228600"/>
            <a:ext cx="2666999" cy="624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66800" y="76200"/>
            <a:ext cx="7696200" cy="1446550"/>
          </a:xfrm>
          <a:prstGeom prst="rect">
            <a:avLst/>
          </a:prstGeom>
          <a:noFill/>
        </p:spPr>
        <p:txBody>
          <a:bodyPr wrap="square" rtlCol="0">
            <a:spAutoFit/>
          </a:bodyPr>
          <a:lstStyle/>
          <a:p>
            <a:pPr algn="ctr"/>
            <a:r>
              <a:rPr lang="en-US" sz="2700" b="1" dirty="0" smtClean="0">
                <a:solidFill>
                  <a:srgbClr val="800000"/>
                </a:solidFill>
              </a:rPr>
              <a:t>Goal Area: </a:t>
            </a:r>
            <a:r>
              <a:rPr lang="en-US" sz="2700" b="1" dirty="0" smtClean="0">
                <a:solidFill>
                  <a:srgbClr val="3366CC"/>
                </a:solidFill>
              </a:rPr>
              <a:t>Effective Governance through Training and Direct Services</a:t>
            </a:r>
          </a:p>
          <a:p>
            <a:pPr algn="ctr"/>
            <a:endParaRPr lang="en-US" sz="1000" i="1" dirty="0" smtClean="0">
              <a:solidFill>
                <a:srgbClr val="073D76"/>
              </a:solidFill>
            </a:endParaRPr>
          </a:p>
          <a:p>
            <a:pPr algn="ctr"/>
            <a:r>
              <a:rPr lang="en-US" sz="2200" i="1" dirty="0" smtClean="0">
                <a:solidFill>
                  <a:srgbClr val="073D76"/>
                </a:solidFill>
              </a:rPr>
              <a:t>N.J. board members will be the best trained in the U.S.</a:t>
            </a:r>
            <a:endParaRPr lang="en-US" sz="2200" i="1" dirty="0">
              <a:solidFill>
                <a:srgbClr val="073D76"/>
              </a:solidFill>
            </a:endParaRPr>
          </a:p>
        </p:txBody>
      </p:sp>
      <p:cxnSp>
        <p:nvCxnSpPr>
          <p:cNvPr id="8" name="Straight Connector 7"/>
          <p:cNvCxnSpPr/>
          <p:nvPr/>
        </p:nvCxnSpPr>
        <p:spPr bwMode="auto">
          <a:xfrm>
            <a:off x="866553" y="1538002"/>
            <a:ext cx="809669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TextBox 9"/>
          <p:cNvSpPr txBox="1"/>
          <p:nvPr/>
        </p:nvSpPr>
        <p:spPr>
          <a:xfrm>
            <a:off x="866552" y="1676400"/>
            <a:ext cx="8096693" cy="4093428"/>
          </a:xfrm>
          <a:prstGeom prst="rect">
            <a:avLst/>
          </a:prstGeom>
          <a:noFill/>
        </p:spPr>
        <p:txBody>
          <a:bodyPr wrap="square" rtlCol="0">
            <a:spAutoFit/>
          </a:bodyPr>
          <a:lstStyle/>
          <a:p>
            <a:pPr marL="800100" lvl="1" indent="-342900">
              <a:buFont typeface="Symbol" panose="05050102010706020507" pitchFamily="18" charset="2"/>
              <a:buChar char=""/>
            </a:pPr>
            <a:endParaRPr lang="en-US" sz="600" dirty="0" smtClean="0">
              <a:solidFill>
                <a:srgbClr val="073D76"/>
              </a:solidFill>
            </a:endParaRPr>
          </a:p>
          <a:p>
            <a:pPr algn="ctr"/>
            <a:r>
              <a:rPr lang="en-US" sz="2400" b="1" dirty="0" smtClean="0"/>
              <a:t>Motivate Current and Prospective Board Members</a:t>
            </a:r>
          </a:p>
          <a:p>
            <a:pPr algn="ctr"/>
            <a:r>
              <a:rPr lang="en-US" sz="2400" b="1" dirty="0" smtClean="0"/>
              <a:t>to Attend Training</a:t>
            </a:r>
            <a:endParaRPr lang="en-US" sz="1000" b="1" dirty="0"/>
          </a:p>
          <a:p>
            <a:endParaRPr lang="en-US" sz="1400" b="1" dirty="0" smtClean="0">
              <a:solidFill>
                <a:srgbClr val="073D76"/>
              </a:solidFill>
            </a:endParaRPr>
          </a:p>
          <a:p>
            <a:pPr lvl="1"/>
            <a:r>
              <a:rPr lang="en-US" sz="2400" b="1" dirty="0" smtClean="0">
                <a:solidFill>
                  <a:srgbClr val="073D76"/>
                </a:solidFill>
              </a:rPr>
              <a:t>Regional Candidates Briefings </a:t>
            </a:r>
            <a:r>
              <a:rPr lang="en-US" sz="2400" dirty="0" smtClean="0">
                <a:solidFill>
                  <a:srgbClr val="073D76"/>
                </a:solidFill>
              </a:rPr>
              <a:t>(reinstituted)</a:t>
            </a:r>
          </a:p>
          <a:p>
            <a:pPr marL="1257300" lvl="2" indent="-342900">
              <a:buFont typeface="Arial" panose="020B0604020202020204" pitchFamily="34" charset="0"/>
              <a:buChar char="•"/>
            </a:pPr>
            <a:r>
              <a:rPr lang="en-US" sz="2200" dirty="0" smtClean="0">
                <a:solidFill>
                  <a:srgbClr val="073D76"/>
                </a:solidFill>
              </a:rPr>
              <a:t>North (September 27)</a:t>
            </a:r>
          </a:p>
          <a:p>
            <a:pPr marL="1257300" lvl="2" indent="-342900">
              <a:buFont typeface="Arial" panose="020B0604020202020204" pitchFamily="34" charset="0"/>
              <a:buChar char="•"/>
            </a:pPr>
            <a:r>
              <a:rPr lang="en-US" sz="2200" dirty="0" smtClean="0">
                <a:solidFill>
                  <a:srgbClr val="073D76"/>
                </a:solidFill>
              </a:rPr>
              <a:t>Central (October 4)</a:t>
            </a:r>
          </a:p>
          <a:p>
            <a:pPr marL="1257300" lvl="2" indent="-342900">
              <a:buFont typeface="Arial" panose="020B0604020202020204" pitchFamily="34" charset="0"/>
              <a:buChar char="•"/>
            </a:pPr>
            <a:r>
              <a:rPr lang="en-US" sz="2200" dirty="0" smtClean="0">
                <a:solidFill>
                  <a:srgbClr val="073D76"/>
                </a:solidFill>
              </a:rPr>
              <a:t>South (October 5)</a:t>
            </a:r>
          </a:p>
          <a:p>
            <a:pPr lvl="1"/>
            <a:endParaRPr lang="en-US" sz="1200" dirty="0">
              <a:solidFill>
                <a:srgbClr val="073D76"/>
              </a:solidFill>
            </a:endParaRPr>
          </a:p>
          <a:p>
            <a:pPr lvl="1"/>
            <a:r>
              <a:rPr lang="en-US" sz="2400" b="1" dirty="0" smtClean="0">
                <a:solidFill>
                  <a:srgbClr val="073D76"/>
                </a:solidFill>
              </a:rPr>
              <a:t>3Rs </a:t>
            </a:r>
            <a:r>
              <a:rPr lang="en-US" sz="2400" dirty="0" smtClean="0">
                <a:solidFill>
                  <a:srgbClr val="073D76"/>
                </a:solidFill>
              </a:rPr>
              <a:t>(“Relationships, Responsibilities, Resources”)</a:t>
            </a:r>
            <a:endParaRPr lang="en-US" sz="2400" dirty="0">
              <a:solidFill>
                <a:srgbClr val="073D76"/>
              </a:solidFill>
            </a:endParaRPr>
          </a:p>
          <a:p>
            <a:pPr marL="1257300" lvl="2" indent="-342900">
              <a:buFont typeface="Arial" panose="020B0604020202020204" pitchFamily="34" charset="0"/>
              <a:buChar char="•"/>
            </a:pPr>
            <a:r>
              <a:rPr lang="en-US" sz="2200" dirty="0" smtClean="0">
                <a:solidFill>
                  <a:srgbClr val="073D76"/>
                </a:solidFill>
              </a:rPr>
              <a:t>South  (November 29)</a:t>
            </a:r>
            <a:endParaRPr lang="en-US" sz="2200" dirty="0">
              <a:solidFill>
                <a:srgbClr val="073D76"/>
              </a:solidFill>
            </a:endParaRPr>
          </a:p>
          <a:p>
            <a:pPr marL="1257300" lvl="2" indent="-342900">
              <a:buFont typeface="Arial" panose="020B0604020202020204" pitchFamily="34" charset="0"/>
              <a:buChar char="•"/>
            </a:pPr>
            <a:r>
              <a:rPr lang="en-US" sz="2200" dirty="0" smtClean="0">
                <a:solidFill>
                  <a:srgbClr val="073D76"/>
                </a:solidFill>
              </a:rPr>
              <a:t>Central (December 6)</a:t>
            </a:r>
          </a:p>
          <a:p>
            <a:pPr marL="1257300" lvl="2" indent="-342900">
              <a:buFont typeface="Arial" panose="020B0604020202020204" pitchFamily="34" charset="0"/>
              <a:buChar char="•"/>
            </a:pPr>
            <a:r>
              <a:rPr lang="en-US" sz="2200" dirty="0" smtClean="0">
                <a:solidFill>
                  <a:srgbClr val="073D76"/>
                </a:solidFill>
              </a:rPr>
              <a:t>North (December 8)</a:t>
            </a:r>
            <a:endParaRPr lang="en-US" sz="2200" b="1" dirty="0" smtClean="0">
              <a:solidFill>
                <a:srgbClr val="073D76"/>
              </a:solidFill>
            </a:endParaRPr>
          </a:p>
        </p:txBody>
      </p:sp>
      <p:cxnSp>
        <p:nvCxnSpPr>
          <p:cNvPr id="12" name="Straight Connector 11"/>
          <p:cNvCxnSpPr/>
          <p:nvPr/>
        </p:nvCxnSpPr>
        <p:spPr bwMode="auto">
          <a:xfrm>
            <a:off x="1447800" y="1066800"/>
            <a:ext cx="69342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81510187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0" y="228600"/>
            <a:ext cx="2666999" cy="624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66800" y="76200"/>
            <a:ext cx="7696200" cy="1723549"/>
          </a:xfrm>
          <a:prstGeom prst="rect">
            <a:avLst/>
          </a:prstGeom>
          <a:noFill/>
        </p:spPr>
        <p:txBody>
          <a:bodyPr wrap="square" rtlCol="0">
            <a:spAutoFit/>
          </a:bodyPr>
          <a:lstStyle/>
          <a:p>
            <a:pPr algn="ctr"/>
            <a:r>
              <a:rPr lang="en-US" sz="2700" b="1" dirty="0" smtClean="0">
                <a:solidFill>
                  <a:srgbClr val="800000"/>
                </a:solidFill>
              </a:rPr>
              <a:t>Goal Area: </a:t>
            </a:r>
            <a:r>
              <a:rPr lang="en-US" sz="2700" b="1" dirty="0" smtClean="0">
                <a:solidFill>
                  <a:srgbClr val="3366CC"/>
                </a:solidFill>
              </a:rPr>
              <a:t>Leadership and Advocacy</a:t>
            </a:r>
          </a:p>
          <a:p>
            <a:pPr algn="ctr"/>
            <a:endParaRPr lang="en-US" sz="1000" i="1" dirty="0" smtClean="0">
              <a:solidFill>
                <a:srgbClr val="073D76"/>
              </a:solidFill>
            </a:endParaRPr>
          </a:p>
          <a:p>
            <a:pPr algn="ctr"/>
            <a:r>
              <a:rPr lang="en-US" sz="2200" i="1" dirty="0" smtClean="0">
                <a:solidFill>
                  <a:srgbClr val="073D76"/>
                </a:solidFill>
              </a:rPr>
              <a:t>NJSBA will become the statewide voice for committed community leaders who are invested in advocating for the achievement of all students.</a:t>
            </a:r>
            <a:endParaRPr lang="en-US" sz="2200" i="1" dirty="0">
              <a:solidFill>
                <a:srgbClr val="073D76"/>
              </a:solidFill>
            </a:endParaRPr>
          </a:p>
        </p:txBody>
      </p:sp>
      <p:cxnSp>
        <p:nvCxnSpPr>
          <p:cNvPr id="8" name="Straight Connector 7"/>
          <p:cNvCxnSpPr/>
          <p:nvPr/>
        </p:nvCxnSpPr>
        <p:spPr bwMode="auto">
          <a:xfrm>
            <a:off x="990600" y="1752600"/>
            <a:ext cx="79248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TextBox 9"/>
          <p:cNvSpPr txBox="1"/>
          <p:nvPr/>
        </p:nvSpPr>
        <p:spPr>
          <a:xfrm>
            <a:off x="964019" y="2316747"/>
            <a:ext cx="5321595" cy="2862322"/>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solidFill>
                  <a:srgbClr val="073D76"/>
                </a:solidFill>
              </a:rPr>
              <a:t>Strengthening partnerships and building new ones</a:t>
            </a:r>
          </a:p>
          <a:p>
            <a:endParaRPr lang="en-US" sz="1400" dirty="0" smtClean="0">
              <a:solidFill>
                <a:srgbClr val="073D76"/>
              </a:solidFill>
            </a:endParaRPr>
          </a:p>
          <a:p>
            <a:pPr marL="285750" indent="-285750">
              <a:buFont typeface="Arial" panose="020B0604020202020204" pitchFamily="34" charset="0"/>
              <a:buChar char="•"/>
            </a:pPr>
            <a:r>
              <a:rPr lang="en-US" sz="2400" b="1" dirty="0" smtClean="0">
                <a:solidFill>
                  <a:srgbClr val="073D76"/>
                </a:solidFill>
              </a:rPr>
              <a:t>Supporting advocacy at the local and county levels</a:t>
            </a:r>
          </a:p>
          <a:p>
            <a:pPr marL="285750" indent="-285750">
              <a:buFont typeface="Arial" panose="020B0604020202020204" pitchFamily="34" charset="0"/>
              <a:buChar char="•"/>
            </a:pPr>
            <a:endParaRPr lang="en-US" sz="1400" dirty="0" smtClean="0">
              <a:solidFill>
                <a:srgbClr val="073D76"/>
              </a:solidFill>
            </a:endParaRPr>
          </a:p>
          <a:p>
            <a:pPr marL="285750" indent="-285750">
              <a:buFont typeface="Arial" panose="020B0604020202020204" pitchFamily="34" charset="0"/>
              <a:buChar char="•"/>
            </a:pPr>
            <a:r>
              <a:rPr lang="en-US" sz="2400" b="1" dirty="0" smtClean="0">
                <a:solidFill>
                  <a:srgbClr val="073D76"/>
                </a:solidFill>
              </a:rPr>
              <a:t>Becoming a resource on educational policy decisions</a:t>
            </a:r>
          </a:p>
          <a:p>
            <a:endParaRPr lang="en-US" sz="400" b="1" dirty="0" smtClean="0">
              <a:solidFill>
                <a:srgbClr val="073D76"/>
              </a:solidFill>
            </a:endParaRPr>
          </a:p>
          <a:p>
            <a:endParaRPr lang="en-US" sz="400" dirty="0" smtClean="0">
              <a:solidFill>
                <a:srgbClr val="073D76"/>
              </a:solidFill>
            </a:endParaRPr>
          </a:p>
        </p:txBody>
      </p:sp>
      <p:cxnSp>
        <p:nvCxnSpPr>
          <p:cNvPr id="12" name="Straight Connector 11"/>
          <p:cNvCxnSpPr/>
          <p:nvPr/>
        </p:nvCxnSpPr>
        <p:spPr bwMode="auto">
          <a:xfrm>
            <a:off x="990600" y="637954"/>
            <a:ext cx="79248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7" name="Picture 9" descr="Image result for New Jersey State Hou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0812" y="2151321"/>
            <a:ext cx="2262188" cy="3167063"/>
          </a:xfrm>
          <a:prstGeom prst="rect">
            <a:avLst/>
          </a:prstGeom>
          <a:noFill/>
          <a:ln>
            <a:solidFill>
              <a:srgbClr val="073D7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4616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0" y="228600"/>
            <a:ext cx="2666999" cy="624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66800" y="0"/>
            <a:ext cx="7696200" cy="1338828"/>
          </a:xfrm>
          <a:prstGeom prst="rect">
            <a:avLst/>
          </a:prstGeom>
          <a:noFill/>
        </p:spPr>
        <p:txBody>
          <a:bodyPr wrap="square" rtlCol="0">
            <a:spAutoFit/>
          </a:bodyPr>
          <a:lstStyle/>
          <a:p>
            <a:pPr algn="ctr"/>
            <a:r>
              <a:rPr lang="en-US" sz="2700" b="1" dirty="0" smtClean="0">
                <a:solidFill>
                  <a:srgbClr val="800000"/>
                </a:solidFill>
              </a:rPr>
              <a:t>Goal Area: </a:t>
            </a:r>
            <a:r>
              <a:rPr lang="en-US" sz="2700" b="1" dirty="0" smtClean="0">
                <a:solidFill>
                  <a:srgbClr val="3366CC"/>
                </a:solidFill>
              </a:rPr>
              <a:t>Leadership and Advocacy</a:t>
            </a:r>
          </a:p>
          <a:p>
            <a:pPr algn="ctr"/>
            <a:endParaRPr lang="en-US" sz="1000" i="1" dirty="0" smtClean="0">
              <a:solidFill>
                <a:srgbClr val="073D76"/>
              </a:solidFill>
            </a:endParaRPr>
          </a:p>
          <a:p>
            <a:pPr algn="ctr"/>
            <a:r>
              <a:rPr lang="en-US" sz="2200" i="1" dirty="0" smtClean="0">
                <a:solidFill>
                  <a:srgbClr val="073D76"/>
                </a:solidFill>
              </a:rPr>
              <a:t>Strengthen existing partnerships while developing new linkages that promote effective public education</a:t>
            </a:r>
            <a:endParaRPr lang="en-US" sz="2200" i="1" dirty="0">
              <a:solidFill>
                <a:srgbClr val="073D76"/>
              </a:solidFill>
            </a:endParaRPr>
          </a:p>
        </p:txBody>
      </p:sp>
      <p:cxnSp>
        <p:nvCxnSpPr>
          <p:cNvPr id="8" name="Straight Connector 7"/>
          <p:cNvCxnSpPr/>
          <p:nvPr/>
        </p:nvCxnSpPr>
        <p:spPr bwMode="auto">
          <a:xfrm>
            <a:off x="990600" y="1338828"/>
            <a:ext cx="79248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p:cNvCxnSpPr/>
          <p:nvPr/>
        </p:nvCxnSpPr>
        <p:spPr bwMode="auto">
          <a:xfrm>
            <a:off x="1031358" y="533400"/>
            <a:ext cx="79248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2050" name="Picture 2" descr="Hespe, Harrington, Feinso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358" y="1460399"/>
            <a:ext cx="3546738" cy="2163699"/>
          </a:xfrm>
          <a:prstGeom prst="rect">
            <a:avLst/>
          </a:prstGeom>
          <a:noFill/>
          <a:ln w="6350">
            <a:solidFill>
              <a:srgbClr val="073D76"/>
            </a:solidFill>
          </a:ln>
          <a:extLst>
            <a:ext uri="{909E8E84-426E-40DD-AFC4-6F175D3DCCD1}">
              <a14:hiddenFill xmlns:a14="http://schemas.microsoft.com/office/drawing/2010/main">
                <a:solidFill>
                  <a:srgbClr val="FFFFFF"/>
                </a:solidFill>
              </a14:hiddenFill>
            </a:ext>
          </a:extLst>
        </p:spPr>
      </p:pic>
      <p:pic>
        <p:nvPicPr>
          <p:cNvPr id="2052" name="Picture 4" descr="Mark Biedron, (at left in photograph) president of the State Board of Education, visited NJSBA offices on Monday, July 11, to speak with Dr. Lawrence S. Feinsod, NJSBA executive director, on a wide range of education-related issues. "/>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23" b="12120"/>
          <a:stretch/>
        </p:blipFill>
        <p:spPr bwMode="auto">
          <a:xfrm>
            <a:off x="5072490" y="1526920"/>
            <a:ext cx="3511296" cy="1828800"/>
          </a:xfrm>
          <a:prstGeom prst="rect">
            <a:avLst/>
          </a:prstGeom>
          <a:noFill/>
          <a:ln w="6350">
            <a:solidFill>
              <a:srgbClr val="073D76"/>
            </a:solidFill>
          </a:ln>
          <a:extLst>
            <a:ext uri="{909E8E84-426E-40DD-AFC4-6F175D3DCCD1}">
              <a14:hiddenFill xmlns:a14="http://schemas.microsoft.com/office/drawing/2010/main">
                <a:solidFill>
                  <a:srgbClr val="FFFFFF"/>
                </a:solidFill>
              </a14:hiddenFill>
            </a:ext>
          </a:extLst>
        </p:spPr>
      </p:pic>
      <p:pic>
        <p:nvPicPr>
          <p:cNvPr id="2054" name="Picture 6" descr="On July 20, N.J. Senate President Steve Sweeney met with local school board members, NJSBA staff and other legislators at a forum organized by NJSBA to discuss the school funding reform plan that Sweeney is sponsoring, S-2372 . Dan Sinclair, NJSBA vice president for county activities, participated, as did board members from Wall Township, Lacey, Neptune City, Millburn, Paterson, Brick, Neptune City, Monmouth County, Plainfield, Parsippany-Troy Hills, South River, Jersey City, Hamilton, Lavallette, Pemberton Township, Clementon and Clearview. In the photograph here, from left to right, are: Michael Vrancik, NJSBA director of governmental relations; Assemblywoman Joann Downey; Senate President Steve Sweeney; Assemblyman Eric Houghtaling; and Mark Magyar, policy director, of the N.J.Senate Democratic office. Assemblywoman Downey and Assemblyman Houghtaling are the sponsors of the Assembly version of the plan."/>
          <p:cNvPicPr>
            <a:picLocks noChangeAspect="1" noChangeArrowheads="1"/>
          </p:cNvPicPr>
          <p:nvPr/>
        </p:nvPicPr>
        <p:blipFill rotWithShape="1">
          <a:blip r:embed="rId6">
            <a:extLst>
              <a:ext uri="{28A0092B-C50C-407E-A947-70E740481C1C}">
                <a14:useLocalDpi xmlns:a14="http://schemas.microsoft.com/office/drawing/2010/main" val="0"/>
              </a:ext>
            </a:extLst>
          </a:blip>
          <a:srcRect l="16304" t="4671" r="40217" b="59803"/>
          <a:stretch/>
        </p:blipFill>
        <p:spPr bwMode="auto">
          <a:xfrm>
            <a:off x="4834978" y="4114800"/>
            <a:ext cx="3986321" cy="1976880"/>
          </a:xfrm>
          <a:prstGeom prst="rect">
            <a:avLst/>
          </a:prstGeom>
          <a:noFill/>
          <a:ln w="6350">
            <a:solidFill>
              <a:srgbClr val="073D76"/>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31358" y="3624098"/>
            <a:ext cx="3546738" cy="877163"/>
          </a:xfrm>
          <a:prstGeom prst="rect">
            <a:avLst/>
          </a:prstGeom>
          <a:solidFill>
            <a:srgbClr val="073D76"/>
          </a:solidFill>
          <a:ln w="6350">
            <a:solidFill>
              <a:srgbClr val="073D76"/>
            </a:solidFill>
          </a:ln>
        </p:spPr>
        <p:txBody>
          <a:bodyPr wrap="square" rtlCol="0">
            <a:spAutoFit/>
          </a:bodyPr>
          <a:lstStyle/>
          <a:p>
            <a:r>
              <a:rPr lang="en-US" sz="1700" b="1" dirty="0" smtClean="0">
                <a:solidFill>
                  <a:schemeClr val="bg1"/>
                </a:solidFill>
              </a:rPr>
              <a:t>Kim Harrington, Acting Commissioner, and outgoing Commissioner David Hespe</a:t>
            </a:r>
            <a:endParaRPr lang="en-US" sz="1700" b="1" dirty="0">
              <a:solidFill>
                <a:schemeClr val="bg1"/>
              </a:solidFill>
            </a:endParaRPr>
          </a:p>
        </p:txBody>
      </p:sp>
      <p:sp>
        <p:nvSpPr>
          <p:cNvPr id="4" name="TextBox 3"/>
          <p:cNvSpPr txBox="1"/>
          <p:nvPr/>
        </p:nvSpPr>
        <p:spPr>
          <a:xfrm>
            <a:off x="5072490" y="3355720"/>
            <a:ext cx="3511296" cy="615553"/>
          </a:xfrm>
          <a:prstGeom prst="rect">
            <a:avLst/>
          </a:prstGeom>
          <a:solidFill>
            <a:srgbClr val="073D76"/>
          </a:solidFill>
          <a:ln w="6350">
            <a:solidFill>
              <a:srgbClr val="073D76"/>
            </a:solidFill>
          </a:ln>
        </p:spPr>
        <p:txBody>
          <a:bodyPr wrap="square" rtlCol="0">
            <a:spAutoFit/>
          </a:bodyPr>
          <a:lstStyle/>
          <a:p>
            <a:r>
              <a:rPr lang="en-US" sz="1700" b="1" dirty="0" smtClean="0">
                <a:solidFill>
                  <a:schemeClr val="bg1"/>
                </a:solidFill>
              </a:rPr>
              <a:t>Monthly meeting with State Board President Mark Biedron</a:t>
            </a:r>
            <a:endParaRPr lang="en-US" sz="1700" b="1" dirty="0">
              <a:solidFill>
                <a:schemeClr val="bg1"/>
              </a:solidFill>
            </a:endParaRPr>
          </a:p>
        </p:txBody>
      </p:sp>
      <p:sp>
        <p:nvSpPr>
          <p:cNvPr id="5" name="TextBox 4"/>
          <p:cNvSpPr txBox="1"/>
          <p:nvPr/>
        </p:nvSpPr>
        <p:spPr>
          <a:xfrm>
            <a:off x="1253578" y="4983126"/>
            <a:ext cx="3581400" cy="615553"/>
          </a:xfrm>
          <a:prstGeom prst="rect">
            <a:avLst/>
          </a:prstGeom>
          <a:solidFill>
            <a:srgbClr val="073D76"/>
          </a:solidFill>
          <a:ln w="6350">
            <a:solidFill>
              <a:srgbClr val="073D76"/>
            </a:solidFill>
          </a:ln>
        </p:spPr>
        <p:txBody>
          <a:bodyPr wrap="square" rtlCol="0">
            <a:spAutoFit/>
          </a:bodyPr>
          <a:lstStyle/>
          <a:p>
            <a:r>
              <a:rPr lang="en-US" sz="1700" b="1" dirty="0" smtClean="0">
                <a:solidFill>
                  <a:schemeClr val="bg1"/>
                </a:solidFill>
              </a:rPr>
              <a:t>Meeting on school funding with Senate President Steve Sweeney</a:t>
            </a:r>
            <a:endParaRPr lang="en-US" sz="1700" b="1" dirty="0">
              <a:solidFill>
                <a:schemeClr val="bg1"/>
              </a:solidFill>
            </a:endParaRPr>
          </a:p>
        </p:txBody>
      </p:sp>
    </p:spTree>
    <p:extLst>
      <p:ext uri="{BB962C8B-B14F-4D97-AF65-F5344CB8AC3E}">
        <p14:creationId xmlns:p14="http://schemas.microsoft.com/office/powerpoint/2010/main" val="249144036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0" y="228600"/>
            <a:ext cx="2666999" cy="624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66800" y="76200"/>
            <a:ext cx="7696200" cy="1338828"/>
          </a:xfrm>
          <a:prstGeom prst="rect">
            <a:avLst/>
          </a:prstGeom>
          <a:noFill/>
        </p:spPr>
        <p:txBody>
          <a:bodyPr wrap="square" rtlCol="0">
            <a:spAutoFit/>
          </a:bodyPr>
          <a:lstStyle/>
          <a:p>
            <a:pPr algn="ctr"/>
            <a:r>
              <a:rPr lang="en-US" sz="2700" b="1" dirty="0" smtClean="0">
                <a:solidFill>
                  <a:srgbClr val="800000"/>
                </a:solidFill>
              </a:rPr>
              <a:t>Goal Area: </a:t>
            </a:r>
            <a:r>
              <a:rPr lang="en-US" sz="2700" b="1" dirty="0" smtClean="0">
                <a:solidFill>
                  <a:srgbClr val="3366CC"/>
                </a:solidFill>
              </a:rPr>
              <a:t>Leadership and Advocacy</a:t>
            </a:r>
          </a:p>
          <a:p>
            <a:pPr algn="ctr"/>
            <a:endParaRPr lang="en-US" sz="1000" i="1" dirty="0" smtClean="0">
              <a:solidFill>
                <a:srgbClr val="073D76"/>
              </a:solidFill>
            </a:endParaRPr>
          </a:p>
          <a:p>
            <a:pPr algn="ctr"/>
            <a:r>
              <a:rPr lang="en-US" sz="2200" i="1" dirty="0" smtClean="0">
                <a:solidFill>
                  <a:srgbClr val="073D76"/>
                </a:solidFill>
              </a:rPr>
              <a:t>Provide a framework that will support and advance advocacy at the local and county levels.</a:t>
            </a:r>
            <a:endParaRPr lang="en-US" sz="2200" i="1" dirty="0">
              <a:solidFill>
                <a:srgbClr val="073D76"/>
              </a:solidFill>
            </a:endParaRPr>
          </a:p>
        </p:txBody>
      </p:sp>
      <p:cxnSp>
        <p:nvCxnSpPr>
          <p:cNvPr id="8" name="Straight Connector 7"/>
          <p:cNvCxnSpPr/>
          <p:nvPr/>
        </p:nvCxnSpPr>
        <p:spPr bwMode="auto">
          <a:xfrm>
            <a:off x="990600" y="1402623"/>
            <a:ext cx="79248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p:cNvCxnSpPr/>
          <p:nvPr/>
        </p:nvCxnSpPr>
        <p:spPr bwMode="auto">
          <a:xfrm>
            <a:off x="990600" y="637954"/>
            <a:ext cx="79248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3074" name="Picture 2" descr="Ho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1052" y="2086718"/>
            <a:ext cx="2323214" cy="2204202"/>
          </a:xfrm>
          <a:prstGeom prst="rect">
            <a:avLst/>
          </a:prstGeom>
          <a:noFill/>
          <a:ln w="6350">
            <a:solidFill>
              <a:srgbClr val="073D76"/>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7974" y="4290920"/>
            <a:ext cx="2336292" cy="1138773"/>
          </a:xfrm>
          <a:prstGeom prst="rect">
            <a:avLst/>
          </a:prstGeom>
          <a:solidFill>
            <a:srgbClr val="073D76"/>
          </a:solidFill>
          <a:ln w="6350">
            <a:solidFill>
              <a:srgbClr val="073D76"/>
            </a:solidFill>
          </a:ln>
        </p:spPr>
        <p:txBody>
          <a:bodyPr wrap="square" rtlCol="0">
            <a:spAutoFit/>
          </a:bodyPr>
          <a:lstStyle/>
          <a:p>
            <a:r>
              <a:rPr lang="en-US" sz="1700" b="1" i="1" dirty="0" smtClean="0">
                <a:solidFill>
                  <a:schemeClr val="bg1"/>
                </a:solidFill>
              </a:rPr>
              <a:t>Monday Night Briefing</a:t>
            </a:r>
            <a:r>
              <a:rPr lang="en-US" sz="1700" b="1" dirty="0" smtClean="0">
                <a:solidFill>
                  <a:schemeClr val="bg1"/>
                </a:solidFill>
              </a:rPr>
              <a:t> for BOD, CAL and Legislative Committee</a:t>
            </a:r>
            <a:endParaRPr lang="en-US" sz="1700" b="1" dirty="0">
              <a:solidFill>
                <a:schemeClr val="bg1"/>
              </a:solidFill>
            </a:endParaRPr>
          </a:p>
        </p:txBody>
      </p:sp>
      <p:sp>
        <p:nvSpPr>
          <p:cNvPr id="5" name="TextBox 4"/>
          <p:cNvSpPr txBox="1"/>
          <p:nvPr/>
        </p:nvSpPr>
        <p:spPr>
          <a:xfrm>
            <a:off x="-2743200" y="6248400"/>
            <a:ext cx="5105400" cy="1477328"/>
          </a:xfrm>
          <a:prstGeom prst="rect">
            <a:avLst/>
          </a:prstGeom>
          <a:noFill/>
        </p:spPr>
        <p:txBody>
          <a:bodyPr wrap="square" rtlCol="0">
            <a:spAutoFit/>
          </a:bodyPr>
          <a:lstStyle/>
          <a:p>
            <a:r>
              <a:rPr lang="en-US" dirty="0" smtClean="0"/>
              <a:t>Monday Night Briefing</a:t>
            </a:r>
          </a:p>
          <a:p>
            <a:r>
              <a:rPr lang="en-US" dirty="0" smtClean="0"/>
              <a:t>Mobile Advocacy Platform</a:t>
            </a:r>
          </a:p>
          <a:p>
            <a:r>
              <a:rPr lang="en-US" dirty="0" smtClean="0"/>
              <a:t>Critical in Lobbying for ESSA</a:t>
            </a:r>
          </a:p>
          <a:p>
            <a:r>
              <a:rPr lang="en-US" dirty="0" smtClean="0"/>
              <a:t>Legislative District Meetings</a:t>
            </a:r>
          </a:p>
          <a:p>
            <a:r>
              <a:rPr lang="en-US" dirty="0" smtClean="0"/>
              <a:t>County SBA Finance Program</a:t>
            </a:r>
            <a:endParaRPr lang="en-US" dirty="0"/>
          </a:p>
        </p:txBody>
      </p:sp>
      <p:pic>
        <p:nvPicPr>
          <p:cNvPr id="13" name="Picture 2" descr="count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167" y="1673191"/>
            <a:ext cx="2114551" cy="3107709"/>
          </a:xfrm>
          <a:prstGeom prst="rect">
            <a:avLst/>
          </a:prstGeom>
          <a:noFill/>
          <a:ln>
            <a:solidFill>
              <a:srgbClr val="073D76"/>
            </a:solidFill>
          </a:ln>
          <a:extLst>
            <a:ext uri="{909E8E84-426E-40DD-AFC4-6F175D3DCCD1}">
              <a14:hiddenFill xmlns:a14="http://schemas.microsoft.com/office/drawing/2010/main">
                <a:solidFill>
                  <a:srgbClr val="FFFFFF"/>
                </a:solidFill>
              </a14:hiddenFill>
            </a:ext>
          </a:extLst>
        </p:spPr>
      </p:pic>
      <p:grpSp>
        <p:nvGrpSpPr>
          <p:cNvPr id="18" name="Group 10"/>
          <p:cNvGrpSpPr>
            <a:grpSpLocks noChangeAspect="1"/>
          </p:cNvGrpSpPr>
          <p:nvPr/>
        </p:nvGrpSpPr>
        <p:grpSpPr bwMode="auto">
          <a:xfrm>
            <a:off x="6905499" y="1598114"/>
            <a:ext cx="1630125" cy="3262193"/>
            <a:chOff x="6251507" y="999194"/>
            <a:chExt cx="2963917" cy="5932376"/>
          </a:xfrm>
        </p:grpSpPr>
        <p:pic>
          <p:nvPicPr>
            <p:cNvPr id="19" name="Picture 1"/>
            <p:cNvPicPr>
              <a:picLocks noChangeAspect="1"/>
            </p:cNvPicPr>
            <p:nvPr/>
          </p:nvPicPr>
          <p:blipFill>
            <a:blip r:embed="rId6">
              <a:extLst>
                <a:ext uri="{28A0092B-C50C-407E-A947-70E740481C1C}">
                  <a14:useLocalDpi xmlns:a14="http://schemas.microsoft.com/office/drawing/2010/main" val="0"/>
                </a:ext>
              </a:extLst>
            </a:blip>
            <a:srcRect l="18713" r="19095"/>
            <a:stretch>
              <a:fillRect/>
            </a:stretch>
          </p:blipFill>
          <p:spPr bwMode="auto">
            <a:xfrm>
              <a:off x="6251507" y="999194"/>
              <a:ext cx="2963917" cy="593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77526" y="1660639"/>
              <a:ext cx="2592458" cy="460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p:cNvSpPr txBox="1"/>
          <p:nvPr/>
        </p:nvSpPr>
        <p:spPr>
          <a:xfrm>
            <a:off x="1066800" y="4798474"/>
            <a:ext cx="2114551" cy="923330"/>
          </a:xfrm>
          <a:prstGeom prst="rect">
            <a:avLst/>
          </a:prstGeom>
          <a:solidFill>
            <a:srgbClr val="073D76"/>
          </a:solidFill>
        </p:spPr>
        <p:txBody>
          <a:bodyPr wrap="square" rtlCol="0">
            <a:spAutoFit/>
          </a:bodyPr>
          <a:lstStyle/>
          <a:p>
            <a:r>
              <a:rPr lang="en-US" b="1" dirty="0" smtClean="0">
                <a:solidFill>
                  <a:schemeClr val="bg1"/>
                </a:solidFill>
              </a:rPr>
              <a:t>School Finance Presentations at County SBAs</a:t>
            </a:r>
            <a:endParaRPr lang="en-US" b="1" dirty="0">
              <a:solidFill>
                <a:schemeClr val="bg1"/>
              </a:solidFill>
            </a:endParaRPr>
          </a:p>
        </p:txBody>
      </p:sp>
      <p:sp>
        <p:nvSpPr>
          <p:cNvPr id="14" name="TextBox 13"/>
          <p:cNvSpPr txBox="1"/>
          <p:nvPr/>
        </p:nvSpPr>
        <p:spPr>
          <a:xfrm>
            <a:off x="6905498" y="4838566"/>
            <a:ext cx="1630125" cy="923330"/>
          </a:xfrm>
          <a:prstGeom prst="rect">
            <a:avLst/>
          </a:prstGeom>
          <a:solidFill>
            <a:srgbClr val="073D76"/>
          </a:solidFill>
        </p:spPr>
        <p:txBody>
          <a:bodyPr wrap="square" rtlCol="0">
            <a:spAutoFit/>
          </a:bodyPr>
          <a:lstStyle/>
          <a:p>
            <a:pPr algn="ctr"/>
            <a:r>
              <a:rPr lang="en-US" b="1" dirty="0" smtClean="0">
                <a:solidFill>
                  <a:schemeClr val="bg1"/>
                </a:solidFill>
              </a:rPr>
              <a:t>Mobile Advocacy Network</a:t>
            </a:r>
            <a:endParaRPr lang="en-US" b="1" dirty="0">
              <a:solidFill>
                <a:schemeClr val="bg1"/>
              </a:solidFill>
            </a:endParaRPr>
          </a:p>
        </p:txBody>
      </p:sp>
    </p:spTree>
    <p:extLst>
      <p:ext uri="{BB962C8B-B14F-4D97-AF65-F5344CB8AC3E}">
        <p14:creationId xmlns:p14="http://schemas.microsoft.com/office/powerpoint/2010/main" val="82077178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0" y="228600"/>
            <a:ext cx="2666999" cy="624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66800" y="76200"/>
            <a:ext cx="7696200" cy="1338828"/>
          </a:xfrm>
          <a:prstGeom prst="rect">
            <a:avLst/>
          </a:prstGeom>
          <a:noFill/>
        </p:spPr>
        <p:txBody>
          <a:bodyPr wrap="square" rtlCol="0">
            <a:spAutoFit/>
          </a:bodyPr>
          <a:lstStyle/>
          <a:p>
            <a:pPr algn="ctr"/>
            <a:r>
              <a:rPr lang="en-US" sz="2700" b="1" dirty="0" smtClean="0">
                <a:solidFill>
                  <a:srgbClr val="800000"/>
                </a:solidFill>
              </a:rPr>
              <a:t>Goal Area: </a:t>
            </a:r>
            <a:r>
              <a:rPr lang="en-US" sz="2700" b="1" dirty="0" smtClean="0">
                <a:solidFill>
                  <a:srgbClr val="3366CC"/>
                </a:solidFill>
              </a:rPr>
              <a:t>Leadership and Advocacy</a:t>
            </a:r>
          </a:p>
          <a:p>
            <a:pPr algn="ctr"/>
            <a:endParaRPr lang="en-US" sz="1000" i="1" dirty="0" smtClean="0">
              <a:solidFill>
                <a:srgbClr val="073D76"/>
              </a:solidFill>
            </a:endParaRPr>
          </a:p>
          <a:p>
            <a:pPr algn="ctr"/>
            <a:r>
              <a:rPr lang="en-US" sz="2200" i="1" dirty="0" smtClean="0">
                <a:solidFill>
                  <a:srgbClr val="073D76"/>
                </a:solidFill>
              </a:rPr>
              <a:t>Provide a framework that will support and advance advocacy at the local and county levels.</a:t>
            </a:r>
            <a:endParaRPr lang="en-US" sz="2200" i="1" dirty="0">
              <a:solidFill>
                <a:srgbClr val="073D76"/>
              </a:solidFill>
            </a:endParaRPr>
          </a:p>
        </p:txBody>
      </p:sp>
      <p:cxnSp>
        <p:nvCxnSpPr>
          <p:cNvPr id="8" name="Straight Connector 7"/>
          <p:cNvCxnSpPr/>
          <p:nvPr/>
        </p:nvCxnSpPr>
        <p:spPr bwMode="auto">
          <a:xfrm>
            <a:off x="990600" y="1402623"/>
            <a:ext cx="79248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p:cNvCxnSpPr/>
          <p:nvPr/>
        </p:nvCxnSpPr>
        <p:spPr bwMode="auto">
          <a:xfrm>
            <a:off x="990600" y="637954"/>
            <a:ext cx="79248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3076" name="Picture 4" descr="Kean meeting"/>
          <p:cNvPicPr>
            <a:picLocks noChangeAspect="1" noChangeArrowheads="1"/>
          </p:cNvPicPr>
          <p:nvPr/>
        </p:nvPicPr>
        <p:blipFill rotWithShape="1">
          <a:blip r:embed="rId4">
            <a:extLst>
              <a:ext uri="{28A0092B-C50C-407E-A947-70E740481C1C}">
                <a14:useLocalDpi xmlns:a14="http://schemas.microsoft.com/office/drawing/2010/main" val="0"/>
              </a:ext>
            </a:extLst>
          </a:blip>
          <a:srcRect l="2127" t="4546" r="2127" b="1516"/>
          <a:stretch/>
        </p:blipFill>
        <p:spPr bwMode="auto">
          <a:xfrm>
            <a:off x="843516" y="2768235"/>
            <a:ext cx="4114800" cy="2834640"/>
          </a:xfrm>
          <a:prstGeom prst="rect">
            <a:avLst/>
          </a:prstGeom>
          <a:noFill/>
          <a:ln w="6350">
            <a:solidFill>
              <a:srgbClr val="073D76"/>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3009" y="5602875"/>
            <a:ext cx="4105940" cy="353943"/>
          </a:xfrm>
          <a:prstGeom prst="rect">
            <a:avLst/>
          </a:prstGeom>
          <a:noFill/>
          <a:ln w="6350">
            <a:solidFill>
              <a:srgbClr val="073D76"/>
            </a:solidFill>
          </a:ln>
        </p:spPr>
        <p:txBody>
          <a:bodyPr wrap="square" rtlCol="0">
            <a:spAutoFit/>
          </a:bodyPr>
          <a:lstStyle/>
          <a:p>
            <a:r>
              <a:rPr lang="en-US" sz="1700" dirty="0" smtClean="0"/>
              <a:t>With Senate GOP Leader Tom Kean, Jr. </a:t>
            </a:r>
            <a:endParaRPr lang="en-US" sz="1700" dirty="0"/>
          </a:p>
        </p:txBody>
      </p:sp>
      <p:pic>
        <p:nvPicPr>
          <p:cNvPr id="3078" name="Picture 6" descr="sbn-20160913-cruz_perez"/>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31" t="2083" r="23684" b="6250"/>
          <a:stretch/>
        </p:blipFill>
        <p:spPr bwMode="auto">
          <a:xfrm>
            <a:off x="5661532" y="3639879"/>
            <a:ext cx="3020965" cy="2020831"/>
          </a:xfrm>
          <a:prstGeom prst="rect">
            <a:avLst/>
          </a:prstGeom>
          <a:noFill/>
          <a:ln w="6350">
            <a:solidFill>
              <a:srgbClr val="073D76"/>
            </a:solidFill>
          </a:ln>
          <a:extLst>
            <a:ext uri="{909E8E84-426E-40DD-AFC4-6F175D3DCCD1}">
              <a14:hiddenFill xmlns:a14="http://schemas.microsoft.com/office/drawing/2010/main">
                <a:solidFill>
                  <a:srgbClr val="FFFFFF"/>
                </a:solidFill>
              </a14:hiddenFill>
            </a:ext>
          </a:extLst>
        </p:spPr>
      </p:pic>
      <p:pic>
        <p:nvPicPr>
          <p:cNvPr id="3080" name="Picture 8" descr="Assemblyman Adam J. Taliaferro met with school board members, as summer legislative meetings continu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1295" y="1554480"/>
            <a:ext cx="3901440" cy="1554480"/>
          </a:xfrm>
          <a:prstGeom prst="rect">
            <a:avLst/>
          </a:prstGeom>
          <a:noFill/>
          <a:ln w="6350">
            <a:solidFill>
              <a:srgbClr val="073D76"/>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21295" y="3108960"/>
            <a:ext cx="3901440" cy="353943"/>
          </a:xfrm>
          <a:prstGeom prst="rect">
            <a:avLst/>
          </a:prstGeom>
          <a:noFill/>
          <a:ln w="6350">
            <a:solidFill>
              <a:srgbClr val="073D76"/>
            </a:solidFill>
          </a:ln>
        </p:spPr>
        <p:txBody>
          <a:bodyPr wrap="square" rtlCol="0">
            <a:spAutoFit/>
          </a:bodyPr>
          <a:lstStyle/>
          <a:p>
            <a:pPr algn="ctr"/>
            <a:r>
              <a:rPr lang="en-US" sz="1700" dirty="0" smtClean="0"/>
              <a:t>With Assemblyman Taliaferro (3</a:t>
            </a:r>
            <a:r>
              <a:rPr lang="en-US" sz="1700" baseline="30000" dirty="0" smtClean="0"/>
              <a:t>rd</a:t>
            </a:r>
            <a:r>
              <a:rPr lang="en-US" sz="1700" dirty="0" smtClean="0"/>
              <a:t> LD)</a:t>
            </a:r>
            <a:endParaRPr lang="en-US" sz="1700" dirty="0"/>
          </a:p>
        </p:txBody>
      </p:sp>
      <p:sp>
        <p:nvSpPr>
          <p:cNvPr id="7" name="TextBox 6"/>
          <p:cNvSpPr txBox="1"/>
          <p:nvPr/>
        </p:nvSpPr>
        <p:spPr>
          <a:xfrm>
            <a:off x="5661532" y="5660710"/>
            <a:ext cx="3101468" cy="353943"/>
          </a:xfrm>
          <a:prstGeom prst="rect">
            <a:avLst/>
          </a:prstGeom>
          <a:noFill/>
          <a:ln w="6350">
            <a:solidFill>
              <a:srgbClr val="073D76"/>
            </a:solidFill>
          </a:ln>
        </p:spPr>
        <p:txBody>
          <a:bodyPr wrap="square" rtlCol="0">
            <a:spAutoFit/>
          </a:bodyPr>
          <a:lstStyle/>
          <a:p>
            <a:r>
              <a:rPr lang="en-US" sz="1700" dirty="0" smtClean="0"/>
              <a:t>With Sen. Cruz-Perez (5</a:t>
            </a:r>
            <a:r>
              <a:rPr lang="en-US" sz="1700" baseline="30000" dirty="0" smtClean="0"/>
              <a:t>th</a:t>
            </a:r>
            <a:r>
              <a:rPr lang="en-US" sz="1700" dirty="0" smtClean="0"/>
              <a:t> LD)</a:t>
            </a:r>
            <a:endParaRPr lang="en-US" sz="1700" dirty="0"/>
          </a:p>
        </p:txBody>
      </p:sp>
      <p:sp>
        <p:nvSpPr>
          <p:cNvPr id="10" name="TextBox 9"/>
          <p:cNvSpPr txBox="1"/>
          <p:nvPr/>
        </p:nvSpPr>
        <p:spPr>
          <a:xfrm>
            <a:off x="990600" y="1676400"/>
            <a:ext cx="3924300" cy="769441"/>
          </a:xfrm>
          <a:prstGeom prst="rect">
            <a:avLst/>
          </a:prstGeom>
          <a:solidFill>
            <a:srgbClr val="073D76"/>
          </a:solidFill>
        </p:spPr>
        <p:txBody>
          <a:bodyPr wrap="square" rtlCol="0">
            <a:spAutoFit/>
          </a:bodyPr>
          <a:lstStyle/>
          <a:p>
            <a:pPr algn="ctr"/>
            <a:r>
              <a:rPr lang="en-US" sz="2200" b="1" dirty="0" smtClean="0">
                <a:solidFill>
                  <a:schemeClr val="bg1"/>
                </a:solidFill>
              </a:rPr>
              <a:t>37 Legislative District Meetings</a:t>
            </a:r>
            <a:endParaRPr lang="en-US" sz="2200" b="1" dirty="0">
              <a:solidFill>
                <a:schemeClr val="bg1"/>
              </a:solidFill>
            </a:endParaRPr>
          </a:p>
        </p:txBody>
      </p:sp>
    </p:spTree>
    <p:extLst>
      <p:ext uri="{BB962C8B-B14F-4D97-AF65-F5344CB8AC3E}">
        <p14:creationId xmlns:p14="http://schemas.microsoft.com/office/powerpoint/2010/main" val="195105139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0" y="228600"/>
            <a:ext cx="2666999" cy="624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66800" y="76200"/>
            <a:ext cx="7696200" cy="1338828"/>
          </a:xfrm>
          <a:prstGeom prst="rect">
            <a:avLst/>
          </a:prstGeom>
          <a:noFill/>
        </p:spPr>
        <p:txBody>
          <a:bodyPr wrap="square" rtlCol="0">
            <a:spAutoFit/>
          </a:bodyPr>
          <a:lstStyle/>
          <a:p>
            <a:pPr algn="ctr"/>
            <a:r>
              <a:rPr lang="en-US" sz="2700" b="1" dirty="0" smtClean="0">
                <a:solidFill>
                  <a:srgbClr val="800000"/>
                </a:solidFill>
              </a:rPr>
              <a:t>Goal Area: </a:t>
            </a:r>
            <a:r>
              <a:rPr lang="en-US" sz="2700" b="1" dirty="0" smtClean="0">
                <a:solidFill>
                  <a:srgbClr val="3366CC"/>
                </a:solidFill>
              </a:rPr>
              <a:t>Leadership and Advocacy</a:t>
            </a:r>
          </a:p>
          <a:p>
            <a:pPr algn="ctr"/>
            <a:endParaRPr lang="en-US" sz="1000" i="1" dirty="0" smtClean="0">
              <a:solidFill>
                <a:srgbClr val="073D76"/>
              </a:solidFill>
            </a:endParaRPr>
          </a:p>
          <a:p>
            <a:pPr algn="ctr"/>
            <a:r>
              <a:rPr lang="en-US" sz="2200" i="1" dirty="0" smtClean="0">
                <a:solidFill>
                  <a:srgbClr val="073D76"/>
                </a:solidFill>
              </a:rPr>
              <a:t>Become the “go to” resource during development and implementation of educational policy</a:t>
            </a:r>
            <a:endParaRPr lang="en-US" sz="2200" i="1" dirty="0">
              <a:solidFill>
                <a:srgbClr val="073D76"/>
              </a:solidFill>
            </a:endParaRPr>
          </a:p>
        </p:txBody>
      </p:sp>
      <p:cxnSp>
        <p:nvCxnSpPr>
          <p:cNvPr id="8" name="Straight Connector 7"/>
          <p:cNvCxnSpPr/>
          <p:nvPr/>
        </p:nvCxnSpPr>
        <p:spPr bwMode="auto">
          <a:xfrm>
            <a:off x="990600" y="1429205"/>
            <a:ext cx="79248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p:cNvCxnSpPr/>
          <p:nvPr/>
        </p:nvCxnSpPr>
        <p:spPr bwMode="auto">
          <a:xfrm>
            <a:off x="990600" y="637954"/>
            <a:ext cx="79248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976" y="1905000"/>
            <a:ext cx="2652823" cy="3581400"/>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400" y="1905000"/>
            <a:ext cx="2631557" cy="3581400"/>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733799" y="1906772"/>
            <a:ext cx="2014728" cy="1261884"/>
          </a:xfrm>
          <a:prstGeom prst="rect">
            <a:avLst/>
          </a:prstGeom>
          <a:noFill/>
          <a:ln w="6350">
            <a:solidFill>
              <a:srgbClr val="073D76"/>
            </a:solidFill>
          </a:ln>
        </p:spPr>
        <p:txBody>
          <a:bodyPr wrap="square" rtlCol="0">
            <a:spAutoFit/>
          </a:bodyPr>
          <a:lstStyle/>
          <a:p>
            <a:r>
              <a:rPr lang="en-US" sz="1900" u="sng" dirty="0" smtClean="0"/>
              <a:t>September 6</a:t>
            </a:r>
            <a:r>
              <a:rPr lang="en-US" sz="1900" dirty="0" smtClean="0"/>
              <a:t>:</a:t>
            </a:r>
          </a:p>
          <a:p>
            <a:r>
              <a:rPr lang="en-US" sz="1900" dirty="0" smtClean="0"/>
              <a:t>Response to Intervention Bill Signed into Law</a:t>
            </a:r>
            <a:endParaRPr lang="en-US" sz="1900" dirty="0"/>
          </a:p>
        </p:txBody>
      </p:sp>
      <p:sp>
        <p:nvSpPr>
          <p:cNvPr id="5" name="TextBox 4"/>
          <p:cNvSpPr txBox="1"/>
          <p:nvPr/>
        </p:nvSpPr>
        <p:spPr>
          <a:xfrm>
            <a:off x="4343400" y="3639741"/>
            <a:ext cx="1905000" cy="1846659"/>
          </a:xfrm>
          <a:prstGeom prst="rect">
            <a:avLst/>
          </a:prstGeom>
          <a:noFill/>
          <a:ln w="6350">
            <a:solidFill>
              <a:srgbClr val="073D76"/>
            </a:solidFill>
          </a:ln>
        </p:spPr>
        <p:txBody>
          <a:bodyPr wrap="square" rtlCol="0">
            <a:spAutoFit/>
          </a:bodyPr>
          <a:lstStyle/>
          <a:p>
            <a:r>
              <a:rPr lang="en-US" sz="1900" u="sng" dirty="0" smtClean="0"/>
              <a:t>September 8</a:t>
            </a:r>
            <a:r>
              <a:rPr lang="en-US" sz="1900" dirty="0" smtClean="0"/>
              <a:t>:</a:t>
            </a:r>
          </a:p>
          <a:p>
            <a:r>
              <a:rPr lang="en-US" sz="1900" dirty="0" smtClean="0"/>
              <a:t>Governor Recommends Training for New Class of School Officers</a:t>
            </a:r>
            <a:endParaRPr lang="en-US" sz="1900" dirty="0"/>
          </a:p>
        </p:txBody>
      </p:sp>
    </p:spTree>
    <p:extLst>
      <p:ext uri="{BB962C8B-B14F-4D97-AF65-F5344CB8AC3E}">
        <p14:creationId xmlns:p14="http://schemas.microsoft.com/office/powerpoint/2010/main" val="272361787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bwMode="auto">
          <a:xfrm>
            <a:off x="762000" y="1371600"/>
            <a:ext cx="84582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TextBox 1"/>
          <p:cNvSpPr txBox="1"/>
          <p:nvPr/>
        </p:nvSpPr>
        <p:spPr>
          <a:xfrm>
            <a:off x="762000" y="152400"/>
            <a:ext cx="8458200" cy="1046440"/>
          </a:xfrm>
          <a:prstGeom prst="rect">
            <a:avLst/>
          </a:prstGeom>
          <a:noFill/>
        </p:spPr>
        <p:txBody>
          <a:bodyPr wrap="square" rtlCol="0">
            <a:spAutoFit/>
          </a:bodyPr>
          <a:lstStyle/>
          <a:p>
            <a:pPr algn="ctr"/>
            <a:r>
              <a:rPr lang="en-US" sz="3400" b="1" dirty="0" smtClean="0">
                <a:solidFill>
                  <a:srgbClr val="073D76"/>
                </a:solidFill>
              </a:rPr>
              <a:t>Advocacy Update</a:t>
            </a:r>
          </a:p>
          <a:p>
            <a:pPr algn="ctr"/>
            <a:r>
              <a:rPr lang="en-US" sz="2800" dirty="0" smtClean="0">
                <a:solidFill>
                  <a:srgbClr val="073D76"/>
                </a:solidFill>
              </a:rPr>
              <a:t>September 30, 2016</a:t>
            </a:r>
            <a:endParaRPr lang="en-US" sz="2800" dirty="0">
              <a:solidFill>
                <a:srgbClr val="073D76"/>
              </a:solidFill>
            </a:endParaRPr>
          </a:p>
        </p:txBody>
      </p:sp>
      <p:pic>
        <p:nvPicPr>
          <p:cNvPr id="7170" name="Picture 2" descr="http://static1.squarespace.com/static/54d79f88e4b0db3478a04405/t/565dc60be4b0f1f294a36036/1448986125677/Trenton-Statehou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412" y="2057400"/>
            <a:ext cx="6429375" cy="3137535"/>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32560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0" y="228600"/>
            <a:ext cx="2666999" cy="624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66552" y="152400"/>
            <a:ext cx="8096693" cy="1677382"/>
          </a:xfrm>
          <a:prstGeom prst="rect">
            <a:avLst/>
          </a:prstGeom>
          <a:noFill/>
        </p:spPr>
        <p:txBody>
          <a:bodyPr wrap="square" rtlCol="0">
            <a:spAutoFit/>
          </a:bodyPr>
          <a:lstStyle/>
          <a:p>
            <a:pPr algn="ctr"/>
            <a:r>
              <a:rPr lang="en-US" sz="2700" b="1" dirty="0" smtClean="0">
                <a:solidFill>
                  <a:srgbClr val="800000"/>
                </a:solidFill>
              </a:rPr>
              <a:t>Goal Area: </a:t>
            </a:r>
            <a:r>
              <a:rPr lang="en-US" sz="2700" b="1" dirty="0" smtClean="0">
                <a:solidFill>
                  <a:srgbClr val="3366CC"/>
                </a:solidFill>
              </a:rPr>
              <a:t>Finance</a:t>
            </a:r>
          </a:p>
          <a:p>
            <a:pPr algn="ctr"/>
            <a:endParaRPr lang="en-US" sz="1000" i="1" dirty="0" smtClean="0">
              <a:solidFill>
                <a:srgbClr val="073D76"/>
              </a:solidFill>
            </a:endParaRPr>
          </a:p>
          <a:p>
            <a:pPr algn="ctr"/>
            <a:r>
              <a:rPr lang="en-US" sz="2200" i="1" dirty="0" smtClean="0">
                <a:solidFill>
                  <a:srgbClr val="073D76"/>
                </a:solidFill>
              </a:rPr>
              <a:t>NJSBA will have stable and sustainable sources of funding to carry out its mission to provide training advocacy and support to advance public education through effective governance.</a:t>
            </a:r>
            <a:endParaRPr lang="en-US" sz="2200" i="1" dirty="0">
              <a:solidFill>
                <a:srgbClr val="073D76"/>
              </a:solidFill>
            </a:endParaRPr>
          </a:p>
        </p:txBody>
      </p:sp>
      <p:cxnSp>
        <p:nvCxnSpPr>
          <p:cNvPr id="8" name="Straight Connector 7"/>
          <p:cNvCxnSpPr/>
          <p:nvPr/>
        </p:nvCxnSpPr>
        <p:spPr bwMode="auto">
          <a:xfrm>
            <a:off x="925033" y="1905000"/>
            <a:ext cx="809669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TextBox 9"/>
          <p:cNvSpPr txBox="1"/>
          <p:nvPr/>
        </p:nvSpPr>
        <p:spPr>
          <a:xfrm>
            <a:off x="1167809" y="2229293"/>
            <a:ext cx="7951382" cy="3600986"/>
          </a:xfrm>
          <a:prstGeom prst="rect">
            <a:avLst/>
          </a:prstGeom>
          <a:noFill/>
        </p:spPr>
        <p:txBody>
          <a:bodyPr wrap="square" rtlCol="0">
            <a:spAutoFit/>
          </a:bodyPr>
          <a:lstStyle/>
          <a:p>
            <a:pPr marL="290513" lvl="1" indent="-290513">
              <a:buFont typeface="Arial" panose="020B0604020202020204" pitchFamily="34" charset="0"/>
              <a:buChar char="•"/>
            </a:pPr>
            <a:r>
              <a:rPr lang="en-US" sz="2400" b="1" dirty="0" smtClean="0">
                <a:solidFill>
                  <a:srgbClr val="073D76"/>
                </a:solidFill>
              </a:rPr>
              <a:t>Enable Members to Secure Services and Equipment at Reduced Cost</a:t>
            </a:r>
          </a:p>
          <a:p>
            <a:pPr marL="800100" lvl="2" indent="-342900">
              <a:buFont typeface="Arial" panose="020B0604020202020204" pitchFamily="34" charset="0"/>
              <a:buChar char="…"/>
            </a:pPr>
            <a:r>
              <a:rPr lang="en-US" sz="2200" dirty="0" smtClean="0">
                <a:solidFill>
                  <a:srgbClr val="073D76"/>
                </a:solidFill>
              </a:rPr>
              <a:t>NJSBA’s TEC</a:t>
            </a:r>
          </a:p>
          <a:p>
            <a:pPr marL="800100" lvl="2" indent="-342900">
              <a:buFont typeface="Arial" panose="020B0604020202020204" pitchFamily="34" charset="0"/>
              <a:buChar char="…"/>
            </a:pPr>
            <a:r>
              <a:rPr lang="en-US" sz="2200" dirty="0" smtClean="0">
                <a:solidFill>
                  <a:srgbClr val="073D76"/>
                </a:solidFill>
              </a:rPr>
              <a:t>Grants Support</a:t>
            </a:r>
          </a:p>
          <a:p>
            <a:pPr marL="0" lvl="1"/>
            <a:endParaRPr lang="en-US" sz="2400" b="1" dirty="0" smtClean="0">
              <a:solidFill>
                <a:srgbClr val="073D76"/>
              </a:solidFill>
            </a:endParaRPr>
          </a:p>
          <a:p>
            <a:pPr marL="290513" lvl="1" indent="-290513">
              <a:buFont typeface="Arial" panose="020B0604020202020204" pitchFamily="34" charset="0"/>
              <a:buChar char="•"/>
            </a:pPr>
            <a:r>
              <a:rPr lang="en-US" sz="2400" b="1" dirty="0" smtClean="0">
                <a:solidFill>
                  <a:srgbClr val="073D76"/>
                </a:solidFill>
              </a:rPr>
              <a:t>Increase Non-Dues Revenue</a:t>
            </a:r>
          </a:p>
          <a:p>
            <a:endParaRPr lang="en-US" sz="2400" b="1" dirty="0" smtClean="0">
              <a:solidFill>
                <a:srgbClr val="073D76"/>
              </a:solidFill>
            </a:endParaRPr>
          </a:p>
          <a:p>
            <a:pPr marL="287338" lvl="1" indent="-287338">
              <a:buFont typeface="Arial" panose="020B0604020202020204" pitchFamily="34" charset="0"/>
              <a:buChar char="•"/>
            </a:pPr>
            <a:r>
              <a:rPr lang="en-US" sz="2400" b="1" dirty="0" smtClean="0">
                <a:solidFill>
                  <a:srgbClr val="073D76"/>
                </a:solidFill>
              </a:rPr>
              <a:t>Build Public-Private Partnerships</a:t>
            </a:r>
          </a:p>
          <a:p>
            <a:pPr marL="342900" lvl="1" indent="-342900">
              <a:buFont typeface="Arial" panose="020B0604020202020204" pitchFamily="34" charset="0"/>
              <a:buChar char="•"/>
            </a:pPr>
            <a:endParaRPr lang="en-US" sz="2400" b="1" dirty="0">
              <a:solidFill>
                <a:srgbClr val="073D76"/>
              </a:solidFill>
            </a:endParaRPr>
          </a:p>
          <a:p>
            <a:pPr lvl="1"/>
            <a:endParaRPr lang="en-US" sz="1200" dirty="0" smtClean="0">
              <a:solidFill>
                <a:srgbClr val="073D76"/>
              </a:solidFill>
            </a:endParaRPr>
          </a:p>
        </p:txBody>
      </p:sp>
      <p:cxnSp>
        <p:nvCxnSpPr>
          <p:cNvPr id="12" name="Straight Connector 11"/>
          <p:cNvCxnSpPr/>
          <p:nvPr/>
        </p:nvCxnSpPr>
        <p:spPr bwMode="auto">
          <a:xfrm>
            <a:off x="925033" y="645042"/>
            <a:ext cx="809669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86242274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0" y="228600"/>
            <a:ext cx="2666999" cy="624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66552" y="6405"/>
            <a:ext cx="8096693" cy="1277273"/>
          </a:xfrm>
          <a:prstGeom prst="rect">
            <a:avLst/>
          </a:prstGeom>
          <a:noFill/>
        </p:spPr>
        <p:txBody>
          <a:bodyPr wrap="square" rtlCol="0">
            <a:spAutoFit/>
          </a:bodyPr>
          <a:lstStyle/>
          <a:p>
            <a:pPr algn="ctr"/>
            <a:r>
              <a:rPr lang="en-US" sz="2700" b="1" dirty="0" smtClean="0">
                <a:solidFill>
                  <a:srgbClr val="800000"/>
                </a:solidFill>
              </a:rPr>
              <a:t>Goal Area: </a:t>
            </a:r>
            <a:r>
              <a:rPr lang="en-US" sz="2700" b="1" dirty="0" smtClean="0">
                <a:solidFill>
                  <a:srgbClr val="3366CC"/>
                </a:solidFill>
              </a:rPr>
              <a:t>Finance</a:t>
            </a:r>
          </a:p>
          <a:p>
            <a:pPr algn="ctr"/>
            <a:endParaRPr lang="en-US" sz="1000" i="1" dirty="0" smtClean="0">
              <a:solidFill>
                <a:srgbClr val="073D76"/>
              </a:solidFill>
            </a:endParaRPr>
          </a:p>
          <a:p>
            <a:pPr algn="ctr"/>
            <a:r>
              <a:rPr lang="en-US" sz="2000" i="1" dirty="0" smtClean="0">
                <a:solidFill>
                  <a:srgbClr val="073D76"/>
                </a:solidFill>
              </a:rPr>
              <a:t>Increase non-dues revenue through the Educational Leadership Foundation of New Jersey and public-private partnerships</a:t>
            </a:r>
            <a:endParaRPr lang="en-US" sz="2000" i="1" dirty="0">
              <a:solidFill>
                <a:srgbClr val="073D76"/>
              </a:solidFill>
            </a:endParaRPr>
          </a:p>
        </p:txBody>
      </p:sp>
      <p:cxnSp>
        <p:nvCxnSpPr>
          <p:cNvPr id="8" name="Straight Connector 7"/>
          <p:cNvCxnSpPr/>
          <p:nvPr/>
        </p:nvCxnSpPr>
        <p:spPr bwMode="auto">
          <a:xfrm>
            <a:off x="1009207" y="1283678"/>
            <a:ext cx="809669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p:cNvCxnSpPr/>
          <p:nvPr/>
        </p:nvCxnSpPr>
        <p:spPr bwMode="auto">
          <a:xfrm>
            <a:off x="1009207" y="533400"/>
            <a:ext cx="809669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875" y="1393984"/>
            <a:ext cx="7218045" cy="4692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311323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0" y="228600"/>
            <a:ext cx="2666999" cy="624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66552" y="6405"/>
            <a:ext cx="8096693" cy="1277273"/>
          </a:xfrm>
          <a:prstGeom prst="rect">
            <a:avLst/>
          </a:prstGeom>
          <a:noFill/>
        </p:spPr>
        <p:txBody>
          <a:bodyPr wrap="square" rtlCol="0">
            <a:spAutoFit/>
          </a:bodyPr>
          <a:lstStyle/>
          <a:p>
            <a:pPr algn="ctr"/>
            <a:r>
              <a:rPr lang="en-US" sz="2700" b="1" dirty="0" smtClean="0">
                <a:solidFill>
                  <a:srgbClr val="800000"/>
                </a:solidFill>
              </a:rPr>
              <a:t>Goal Area: </a:t>
            </a:r>
            <a:r>
              <a:rPr lang="en-US" sz="2700" b="1" dirty="0" smtClean="0">
                <a:solidFill>
                  <a:srgbClr val="3366CC"/>
                </a:solidFill>
              </a:rPr>
              <a:t>Finance</a:t>
            </a:r>
          </a:p>
          <a:p>
            <a:pPr algn="ctr"/>
            <a:endParaRPr lang="en-US" sz="1000" i="1" dirty="0" smtClean="0">
              <a:solidFill>
                <a:srgbClr val="073D76"/>
              </a:solidFill>
            </a:endParaRPr>
          </a:p>
          <a:p>
            <a:pPr algn="ctr"/>
            <a:r>
              <a:rPr lang="en-US" sz="2000" i="1" dirty="0" smtClean="0">
                <a:solidFill>
                  <a:srgbClr val="073D76"/>
                </a:solidFill>
              </a:rPr>
              <a:t>Increase non-dues revenue through the Educational Leadership Foundation of New Jersey and public-private partnerships</a:t>
            </a:r>
            <a:endParaRPr lang="en-US" sz="2000" i="1" dirty="0">
              <a:solidFill>
                <a:srgbClr val="073D76"/>
              </a:solidFill>
            </a:endParaRPr>
          </a:p>
        </p:txBody>
      </p:sp>
      <p:cxnSp>
        <p:nvCxnSpPr>
          <p:cNvPr id="8" name="Straight Connector 7"/>
          <p:cNvCxnSpPr/>
          <p:nvPr/>
        </p:nvCxnSpPr>
        <p:spPr bwMode="auto">
          <a:xfrm>
            <a:off x="866552" y="1283678"/>
            <a:ext cx="82393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p:cNvCxnSpPr/>
          <p:nvPr/>
        </p:nvCxnSpPr>
        <p:spPr bwMode="auto">
          <a:xfrm>
            <a:off x="1772979" y="533400"/>
            <a:ext cx="64008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026" name="Picture 2" descr="ELFNJ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1726" y="1447801"/>
            <a:ext cx="2895600" cy="13138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84273" y="2971800"/>
            <a:ext cx="8239348" cy="3231654"/>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solidFill>
                  <a:srgbClr val="073D76"/>
                </a:solidFill>
              </a:rPr>
              <a:t>Funds All County School Boards Association Training Programs</a:t>
            </a:r>
          </a:p>
          <a:p>
            <a:endParaRPr lang="en-US" sz="1400" dirty="0" smtClean="0">
              <a:solidFill>
                <a:srgbClr val="073D76"/>
              </a:solidFill>
            </a:endParaRPr>
          </a:p>
          <a:p>
            <a:pPr marL="285750" indent="-285750">
              <a:buFont typeface="Arial" panose="020B0604020202020204" pitchFamily="34" charset="0"/>
              <a:buChar char="•"/>
            </a:pPr>
            <a:r>
              <a:rPr lang="en-US" sz="2200" dirty="0" smtClean="0">
                <a:solidFill>
                  <a:srgbClr val="073D76"/>
                </a:solidFill>
              </a:rPr>
              <a:t>ETS  – fully funds March New Board Member Orientation</a:t>
            </a:r>
          </a:p>
          <a:p>
            <a:endParaRPr lang="en-US" sz="1400" dirty="0" smtClean="0">
              <a:solidFill>
                <a:srgbClr val="073D76"/>
              </a:solidFill>
            </a:endParaRPr>
          </a:p>
          <a:p>
            <a:pPr marL="285750" indent="-285750">
              <a:buFont typeface="Arial" panose="020B0604020202020204" pitchFamily="34" charset="0"/>
              <a:buChar char="•"/>
            </a:pPr>
            <a:r>
              <a:rPr lang="en-US" sz="2200" dirty="0" smtClean="0">
                <a:solidFill>
                  <a:srgbClr val="073D76"/>
                </a:solidFill>
              </a:rPr>
              <a:t>New Jersey Schools Insurance Group – fully funds January Orientation</a:t>
            </a:r>
          </a:p>
          <a:p>
            <a:pPr marL="285750" indent="-285750">
              <a:buFont typeface="Arial" panose="020B0604020202020204" pitchFamily="34" charset="0"/>
              <a:buChar char="•"/>
            </a:pPr>
            <a:endParaRPr lang="en-US" sz="1400" dirty="0" smtClean="0">
              <a:solidFill>
                <a:srgbClr val="073D76"/>
              </a:solidFill>
            </a:endParaRPr>
          </a:p>
          <a:p>
            <a:pPr marL="285750" indent="-285750">
              <a:buFont typeface="Arial" panose="020B0604020202020204" pitchFamily="34" charset="0"/>
              <a:buChar char="•"/>
            </a:pPr>
            <a:r>
              <a:rPr lang="en-US" sz="2200" dirty="0" smtClean="0">
                <a:solidFill>
                  <a:srgbClr val="073D76"/>
                </a:solidFill>
              </a:rPr>
              <a:t>Other contributors…NJM Insurance, Investors Bank, U.S. Army, Bristol-Myers Squibb, Verizon, Cooper Levenson</a:t>
            </a:r>
          </a:p>
        </p:txBody>
      </p:sp>
    </p:spTree>
    <p:extLst>
      <p:ext uri="{BB962C8B-B14F-4D97-AF65-F5344CB8AC3E}">
        <p14:creationId xmlns:p14="http://schemas.microsoft.com/office/powerpoint/2010/main" val="280888807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990600" y="1371600"/>
            <a:ext cx="76962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90000"/>
              </a:lnSpc>
              <a:spcBef>
                <a:spcPct val="20000"/>
              </a:spcBef>
              <a:buClr>
                <a:srgbClr val="993333"/>
              </a:buClr>
              <a:buFontTx/>
              <a:buChar char="•"/>
            </a:pPr>
            <a:endParaRPr lang="en-US" sz="1000" dirty="0">
              <a:solidFill>
                <a:srgbClr val="003366"/>
              </a:solidFill>
            </a:endParaRPr>
          </a:p>
          <a:p>
            <a:pPr marL="742950" lvl="1" indent="-285750" algn="l">
              <a:lnSpc>
                <a:spcPct val="90000"/>
              </a:lnSpc>
              <a:spcBef>
                <a:spcPct val="20000"/>
              </a:spcBef>
              <a:buClr>
                <a:srgbClr val="993333"/>
              </a:buClr>
              <a:buFontTx/>
              <a:buChar char="–"/>
            </a:pPr>
            <a:endParaRPr lang="en-US" sz="1000" dirty="0">
              <a:solidFill>
                <a:srgbClr val="003366"/>
              </a:solidFill>
            </a:endParaRPr>
          </a:p>
        </p:txBody>
      </p:sp>
      <p:sp>
        <p:nvSpPr>
          <p:cNvPr id="2" name="TextBox 1"/>
          <p:cNvSpPr txBox="1"/>
          <p:nvPr/>
        </p:nvSpPr>
        <p:spPr>
          <a:xfrm>
            <a:off x="1116419" y="76200"/>
            <a:ext cx="7772400" cy="1015663"/>
          </a:xfrm>
          <a:prstGeom prst="rect">
            <a:avLst/>
          </a:prstGeom>
          <a:noFill/>
        </p:spPr>
        <p:txBody>
          <a:bodyPr wrap="square" rtlCol="0">
            <a:spAutoFit/>
          </a:bodyPr>
          <a:lstStyle/>
          <a:p>
            <a:pPr algn="ctr"/>
            <a:r>
              <a:rPr lang="en-US" sz="3200" dirty="0">
                <a:solidFill>
                  <a:srgbClr val="3C8C93"/>
                </a:solidFill>
                <a:cs typeface="Arial Black"/>
              </a:rPr>
              <a:t>NJSBA 2016:</a:t>
            </a:r>
            <a:br>
              <a:rPr lang="en-US" sz="3200" dirty="0">
                <a:solidFill>
                  <a:srgbClr val="3C8C93"/>
                </a:solidFill>
                <a:cs typeface="Arial Black"/>
              </a:rPr>
            </a:br>
            <a:r>
              <a:rPr lang="en-US" sz="2800" b="1" i="1" dirty="0">
                <a:solidFill>
                  <a:srgbClr val="3C8C93"/>
                </a:solidFill>
                <a:cs typeface="Arial Black"/>
              </a:rPr>
              <a:t>Helping Boards Unlock Student Potential</a:t>
            </a:r>
            <a:endParaRPr lang="en-US" sz="2800" b="1" dirty="0">
              <a:solidFill>
                <a:srgbClr val="3C8C93"/>
              </a:solidFill>
            </a:endParaRPr>
          </a:p>
        </p:txBody>
      </p:sp>
      <p:cxnSp>
        <p:nvCxnSpPr>
          <p:cNvPr id="6" name="Straight Connector 5"/>
          <p:cNvCxnSpPr/>
          <p:nvPr/>
        </p:nvCxnSpPr>
        <p:spPr bwMode="auto">
          <a:xfrm>
            <a:off x="838201" y="584031"/>
            <a:ext cx="8305799" cy="1041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028"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0000"/>
                    </a14:imgEffect>
                    <a14:imgEffect>
                      <a14:brightnessContrast bright="-15000" contrast="30000"/>
                    </a14:imgEffect>
                  </a14:imgLayer>
                </a14:imgProps>
              </a:ext>
              <a:ext uri="{28A0092B-C50C-407E-A947-70E740481C1C}">
                <a14:useLocalDpi xmlns:a14="http://schemas.microsoft.com/office/drawing/2010/main" val="0"/>
              </a:ext>
            </a:extLst>
          </a:blip>
          <a:srcRect/>
          <a:stretch>
            <a:fillRect/>
          </a:stretch>
        </p:blipFill>
        <p:spPr bwMode="auto">
          <a:xfrm>
            <a:off x="838201" y="1295400"/>
            <a:ext cx="4038599" cy="4876800"/>
          </a:xfrm>
          <a:prstGeom prst="rect">
            <a:avLst/>
          </a:prstGeom>
          <a:noFill/>
          <a:ln w="6350">
            <a:solidFill>
              <a:srgbClr val="3C8C93"/>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5078819" y="1335750"/>
            <a:ext cx="3810000" cy="4555093"/>
          </a:xfrm>
          <a:prstGeom prst="rect">
            <a:avLst/>
          </a:prstGeom>
          <a:noFill/>
        </p:spPr>
        <p:txBody>
          <a:bodyPr wrap="square" rtlCol="0">
            <a:spAutoFit/>
          </a:bodyPr>
          <a:lstStyle/>
          <a:p>
            <a:pPr algn="ctr"/>
            <a:r>
              <a:rPr lang="en-US" sz="3000" b="1" dirty="0" smtClean="0">
                <a:solidFill>
                  <a:srgbClr val="073D76"/>
                </a:solidFill>
              </a:rPr>
              <a:t>Aligned with Strategic Plan</a:t>
            </a:r>
          </a:p>
          <a:p>
            <a:pPr algn="ctr"/>
            <a:endParaRPr lang="en-US" sz="1000" b="1" dirty="0" smtClean="0">
              <a:solidFill>
                <a:srgbClr val="073D76"/>
              </a:solidFill>
            </a:endParaRPr>
          </a:p>
          <a:p>
            <a:endParaRPr lang="en-US" sz="1000" i="1" dirty="0" smtClean="0">
              <a:solidFill>
                <a:srgbClr val="073D76"/>
              </a:solidFill>
            </a:endParaRPr>
          </a:p>
          <a:p>
            <a:pPr marL="1082675" indent="-285750">
              <a:buFont typeface="Arial" panose="020B0604020202020204" pitchFamily="34" charset="0"/>
              <a:buChar char="•"/>
            </a:pPr>
            <a:r>
              <a:rPr lang="en-US" sz="2800" b="1" dirty="0" smtClean="0">
                <a:solidFill>
                  <a:srgbClr val="3C8C93"/>
                </a:solidFill>
              </a:rPr>
              <a:t>Advocacy</a:t>
            </a:r>
          </a:p>
          <a:p>
            <a:pPr marL="1082675" indent="-285750"/>
            <a:endParaRPr lang="en-US" sz="1400" b="1" dirty="0" smtClean="0">
              <a:solidFill>
                <a:srgbClr val="3C8C93"/>
              </a:solidFill>
            </a:endParaRPr>
          </a:p>
          <a:p>
            <a:pPr marL="1082675" indent="-285750">
              <a:buFont typeface="Arial" panose="020B0604020202020204" pitchFamily="34" charset="0"/>
              <a:buChar char="•"/>
            </a:pPr>
            <a:r>
              <a:rPr lang="en-US" sz="2800" b="1" dirty="0" smtClean="0">
                <a:solidFill>
                  <a:srgbClr val="3C8C93"/>
                </a:solidFill>
              </a:rPr>
              <a:t>Leadership</a:t>
            </a:r>
          </a:p>
          <a:p>
            <a:pPr marL="1082675" indent="-285750"/>
            <a:endParaRPr lang="en-US" sz="1400" b="1" dirty="0" smtClean="0">
              <a:solidFill>
                <a:srgbClr val="3C8C93"/>
              </a:solidFill>
            </a:endParaRPr>
          </a:p>
          <a:p>
            <a:pPr marL="1082675" indent="-285750">
              <a:buFont typeface="Arial" panose="020B0604020202020204" pitchFamily="34" charset="0"/>
              <a:buChar char="•"/>
            </a:pPr>
            <a:r>
              <a:rPr lang="en-US" sz="2800" b="1" dirty="0" smtClean="0">
                <a:solidFill>
                  <a:srgbClr val="3C8C93"/>
                </a:solidFill>
              </a:rPr>
              <a:t>Professional Development</a:t>
            </a:r>
          </a:p>
          <a:p>
            <a:pPr marL="1082675" indent="-285750"/>
            <a:endParaRPr lang="en-US" sz="1400" b="1" dirty="0" smtClean="0">
              <a:solidFill>
                <a:srgbClr val="3C8C93"/>
              </a:solidFill>
            </a:endParaRPr>
          </a:p>
          <a:p>
            <a:pPr marL="1082675" indent="-285750">
              <a:buFont typeface="Arial" panose="020B0604020202020204" pitchFamily="34" charset="0"/>
              <a:buChar char="•"/>
            </a:pPr>
            <a:r>
              <a:rPr lang="en-US" sz="2800" b="1" dirty="0" smtClean="0">
                <a:solidFill>
                  <a:srgbClr val="3C8C93"/>
                </a:solidFill>
              </a:rPr>
              <a:t>Business Partnerships</a:t>
            </a:r>
            <a:endParaRPr lang="en-US" sz="2800" b="1" dirty="0">
              <a:solidFill>
                <a:srgbClr val="3C8C93"/>
              </a:solidFill>
            </a:endParaRPr>
          </a:p>
        </p:txBody>
      </p:sp>
    </p:spTree>
    <p:extLst>
      <p:ext uri="{BB962C8B-B14F-4D97-AF65-F5344CB8AC3E}">
        <p14:creationId xmlns:p14="http://schemas.microsoft.com/office/powerpoint/2010/main" val="412634783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0" y="228600"/>
            <a:ext cx="2666999" cy="624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66552" y="6405"/>
            <a:ext cx="8096693" cy="1277273"/>
          </a:xfrm>
          <a:prstGeom prst="rect">
            <a:avLst/>
          </a:prstGeom>
          <a:noFill/>
        </p:spPr>
        <p:txBody>
          <a:bodyPr wrap="square" rtlCol="0">
            <a:spAutoFit/>
          </a:bodyPr>
          <a:lstStyle/>
          <a:p>
            <a:pPr algn="ctr"/>
            <a:r>
              <a:rPr lang="en-US" sz="2700" b="1" dirty="0" smtClean="0">
                <a:solidFill>
                  <a:srgbClr val="800000"/>
                </a:solidFill>
              </a:rPr>
              <a:t>Goal Area: </a:t>
            </a:r>
            <a:r>
              <a:rPr lang="en-US" sz="2700" b="1" dirty="0" smtClean="0">
                <a:solidFill>
                  <a:srgbClr val="3366CC"/>
                </a:solidFill>
              </a:rPr>
              <a:t>Finance</a:t>
            </a:r>
          </a:p>
          <a:p>
            <a:pPr algn="ctr"/>
            <a:endParaRPr lang="en-US" sz="1000" i="1" dirty="0" smtClean="0">
              <a:solidFill>
                <a:srgbClr val="073D76"/>
              </a:solidFill>
            </a:endParaRPr>
          </a:p>
          <a:p>
            <a:pPr algn="ctr"/>
            <a:r>
              <a:rPr lang="en-US" sz="2000" i="1" dirty="0" smtClean="0">
                <a:solidFill>
                  <a:srgbClr val="073D76"/>
                </a:solidFill>
              </a:rPr>
              <a:t>Increase non-dues revenue through the Educational Leadership Foundation of New Jersey and public-private partnerships</a:t>
            </a:r>
            <a:endParaRPr lang="en-US" sz="2000" i="1" dirty="0">
              <a:solidFill>
                <a:srgbClr val="073D76"/>
              </a:solidFill>
            </a:endParaRPr>
          </a:p>
        </p:txBody>
      </p:sp>
      <p:cxnSp>
        <p:nvCxnSpPr>
          <p:cNvPr id="8" name="Straight Connector 7"/>
          <p:cNvCxnSpPr/>
          <p:nvPr/>
        </p:nvCxnSpPr>
        <p:spPr bwMode="auto">
          <a:xfrm>
            <a:off x="866552" y="1283678"/>
            <a:ext cx="82393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p:cNvCxnSpPr/>
          <p:nvPr/>
        </p:nvCxnSpPr>
        <p:spPr bwMode="auto">
          <a:xfrm>
            <a:off x="866552" y="533400"/>
            <a:ext cx="82393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371601"/>
            <a:ext cx="2856357" cy="4662583"/>
          </a:xfrm>
          <a:prstGeom prst="rect">
            <a:avLst/>
          </a:prstGeom>
          <a:noFill/>
          <a:ln w="6350">
            <a:solidFill>
              <a:srgbClr val="073D76"/>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4114800" y="1524000"/>
            <a:ext cx="4848445" cy="4493538"/>
          </a:xfrm>
          <a:prstGeom prst="rect">
            <a:avLst/>
          </a:prstGeom>
          <a:noFill/>
        </p:spPr>
        <p:txBody>
          <a:bodyPr wrap="square" rtlCol="0">
            <a:spAutoFit/>
          </a:bodyPr>
          <a:lstStyle/>
          <a:p>
            <a:pPr algn="ctr"/>
            <a:r>
              <a:rPr lang="en-US" sz="2800" b="1" dirty="0" smtClean="0">
                <a:solidFill>
                  <a:srgbClr val="073D76"/>
                </a:solidFill>
              </a:rPr>
              <a:t>37 Corporate Partners</a:t>
            </a:r>
          </a:p>
          <a:p>
            <a:endParaRPr lang="en-US" dirty="0">
              <a:solidFill>
                <a:srgbClr val="073D76"/>
              </a:solidFill>
            </a:endParaRPr>
          </a:p>
          <a:p>
            <a:pPr marL="285750" indent="-285750">
              <a:buFont typeface="Arial" panose="020B0604020202020204" pitchFamily="34" charset="0"/>
              <a:buChar char="…"/>
            </a:pPr>
            <a:r>
              <a:rPr lang="en-US" sz="2400" dirty="0" smtClean="0">
                <a:solidFill>
                  <a:srgbClr val="073D76"/>
                </a:solidFill>
              </a:rPr>
              <a:t>A 32% increase since last spring</a:t>
            </a:r>
          </a:p>
          <a:p>
            <a:endParaRPr lang="en-US" sz="1200" dirty="0" smtClean="0">
              <a:solidFill>
                <a:srgbClr val="073D76"/>
              </a:solidFill>
            </a:endParaRPr>
          </a:p>
          <a:p>
            <a:pPr marL="285750" indent="-285750">
              <a:buFont typeface="Arial" panose="020B0604020202020204" pitchFamily="34" charset="0"/>
              <a:buChar char="…"/>
            </a:pPr>
            <a:r>
              <a:rPr lang="en-US" sz="2400" dirty="0" smtClean="0">
                <a:solidFill>
                  <a:srgbClr val="073D76"/>
                </a:solidFill>
              </a:rPr>
              <a:t>Includes technology companies, law firms, architects, office equipment suppliers, and financial advisors</a:t>
            </a:r>
          </a:p>
          <a:p>
            <a:endParaRPr lang="en-US" sz="1200" dirty="0" smtClean="0">
              <a:solidFill>
                <a:srgbClr val="073D76"/>
              </a:solidFill>
            </a:endParaRPr>
          </a:p>
          <a:p>
            <a:pPr marL="285750" indent="-285750">
              <a:buFont typeface="Arial" panose="020B0604020202020204" pitchFamily="34" charset="0"/>
              <a:buChar char="…"/>
            </a:pPr>
            <a:r>
              <a:rPr lang="en-US" sz="2400" dirty="0" smtClean="0">
                <a:solidFill>
                  <a:srgbClr val="073D76"/>
                </a:solidFill>
              </a:rPr>
              <a:t>Supports NJSBA programming and the professional development of our members</a:t>
            </a:r>
            <a:endParaRPr lang="en-US" dirty="0" smtClean="0">
              <a:solidFill>
                <a:srgbClr val="073D76"/>
              </a:solidFill>
            </a:endParaRPr>
          </a:p>
        </p:txBody>
      </p:sp>
    </p:spTree>
    <p:extLst>
      <p:ext uri="{BB962C8B-B14F-4D97-AF65-F5344CB8AC3E}">
        <p14:creationId xmlns:p14="http://schemas.microsoft.com/office/powerpoint/2010/main" val="218287353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0" y="228600"/>
            <a:ext cx="2666999" cy="624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66552" y="6405"/>
            <a:ext cx="8096693" cy="1277273"/>
          </a:xfrm>
          <a:prstGeom prst="rect">
            <a:avLst/>
          </a:prstGeom>
          <a:noFill/>
        </p:spPr>
        <p:txBody>
          <a:bodyPr wrap="square" rtlCol="0">
            <a:spAutoFit/>
          </a:bodyPr>
          <a:lstStyle/>
          <a:p>
            <a:pPr algn="ctr"/>
            <a:r>
              <a:rPr lang="en-US" sz="2700" b="1" dirty="0" smtClean="0">
                <a:solidFill>
                  <a:srgbClr val="800000"/>
                </a:solidFill>
              </a:rPr>
              <a:t>Goal Area: </a:t>
            </a:r>
            <a:r>
              <a:rPr lang="en-US" sz="2700" b="1" dirty="0" smtClean="0">
                <a:solidFill>
                  <a:srgbClr val="3366CC"/>
                </a:solidFill>
              </a:rPr>
              <a:t>Finance</a:t>
            </a:r>
          </a:p>
          <a:p>
            <a:pPr algn="ctr"/>
            <a:endParaRPr lang="en-US" sz="1000" i="1" dirty="0" smtClean="0">
              <a:solidFill>
                <a:srgbClr val="073D76"/>
              </a:solidFill>
            </a:endParaRPr>
          </a:p>
          <a:p>
            <a:pPr algn="ctr"/>
            <a:r>
              <a:rPr lang="en-US" sz="2000" i="1" dirty="0" smtClean="0">
                <a:solidFill>
                  <a:srgbClr val="073D76"/>
                </a:solidFill>
              </a:rPr>
              <a:t>Increase non-dues revenue through the Educational Leadership Foundation of New Jersey and public-private partnerships</a:t>
            </a:r>
            <a:endParaRPr lang="en-US" sz="2000" i="1" dirty="0">
              <a:solidFill>
                <a:srgbClr val="073D76"/>
              </a:solidFill>
            </a:endParaRPr>
          </a:p>
        </p:txBody>
      </p:sp>
      <p:cxnSp>
        <p:nvCxnSpPr>
          <p:cNvPr id="8" name="Straight Connector 7"/>
          <p:cNvCxnSpPr/>
          <p:nvPr/>
        </p:nvCxnSpPr>
        <p:spPr bwMode="auto">
          <a:xfrm>
            <a:off x="866552" y="1283678"/>
            <a:ext cx="82393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p:cNvCxnSpPr/>
          <p:nvPr/>
        </p:nvCxnSpPr>
        <p:spPr bwMode="auto">
          <a:xfrm>
            <a:off x="866552" y="533400"/>
            <a:ext cx="82393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7170" name="Picture 2" descr="E:\A-Strategic Plan\Workshop dashboa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625" y="1371598"/>
            <a:ext cx="8289275" cy="480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44398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2876550" y="214945"/>
            <a:ext cx="5638800" cy="2324211"/>
          </a:xfrm>
        </p:spPr>
        <p:txBody>
          <a:bodyPr/>
          <a:lstStyle/>
          <a:p>
            <a:r>
              <a:rPr lang="en-US" sz="3600" dirty="0" smtClean="0">
                <a:solidFill>
                  <a:srgbClr val="3C8C93"/>
                </a:solidFill>
                <a:latin typeface="+mn-lt"/>
                <a:cs typeface="Arial Black"/>
              </a:rPr>
              <a:t>NJSBA 2016:</a:t>
            </a:r>
            <a:br>
              <a:rPr lang="en-US" sz="3600" dirty="0" smtClean="0">
                <a:solidFill>
                  <a:srgbClr val="3C8C93"/>
                </a:solidFill>
                <a:latin typeface="+mn-lt"/>
                <a:cs typeface="Arial Black"/>
              </a:rPr>
            </a:br>
            <a:r>
              <a:rPr lang="en-US" sz="3200" i="1" dirty="0" smtClean="0">
                <a:solidFill>
                  <a:srgbClr val="3C8C93"/>
                </a:solidFill>
                <a:latin typeface="+mn-lt"/>
                <a:cs typeface="Arial Black"/>
              </a:rPr>
              <a:t>Helping Boards Unlock Student Potential</a:t>
            </a:r>
            <a:endParaRPr lang="en-US" sz="3200" b="0" i="1" dirty="0">
              <a:solidFill>
                <a:srgbClr val="3C8C93"/>
              </a:solidFill>
              <a:latin typeface="+mn-lt"/>
              <a:cs typeface="Arial Black"/>
            </a:endParaRPr>
          </a:p>
        </p:txBody>
      </p:sp>
      <p:sp>
        <p:nvSpPr>
          <p:cNvPr id="7" name="Rectangle 3"/>
          <p:cNvSpPr>
            <a:spLocks noGrp="1" noChangeArrowheads="1"/>
          </p:cNvSpPr>
          <p:nvPr>
            <p:ph type="subTitle" idx="1"/>
          </p:nvPr>
        </p:nvSpPr>
        <p:spPr>
          <a:xfrm>
            <a:off x="2887183" y="2971800"/>
            <a:ext cx="5638800" cy="1981200"/>
          </a:xfrm>
        </p:spPr>
        <p:txBody>
          <a:bodyPr/>
          <a:lstStyle/>
          <a:p>
            <a:pPr>
              <a:spcBef>
                <a:spcPts val="0"/>
              </a:spcBef>
            </a:pPr>
            <a:r>
              <a:rPr lang="en-US" sz="2800" b="1" dirty="0" smtClean="0">
                <a:cs typeface="Arial Black"/>
              </a:rPr>
              <a:t>Board </a:t>
            </a:r>
            <a:r>
              <a:rPr lang="en-US" sz="2800" b="1" dirty="0">
                <a:cs typeface="Arial Black"/>
              </a:rPr>
              <a:t>of Directors</a:t>
            </a:r>
            <a:endParaRPr lang="en-US" sz="3000" b="1" dirty="0" smtClean="0">
              <a:solidFill>
                <a:srgbClr val="073D76"/>
              </a:solidFill>
              <a:latin typeface="Arial"/>
              <a:cs typeface="Arial"/>
            </a:endParaRPr>
          </a:p>
          <a:p>
            <a:pPr>
              <a:spcBef>
                <a:spcPts val="0"/>
              </a:spcBef>
            </a:pPr>
            <a:r>
              <a:rPr lang="en-US" sz="2600" dirty="0" smtClean="0">
                <a:solidFill>
                  <a:srgbClr val="073D76"/>
                </a:solidFill>
                <a:latin typeface="Arial"/>
                <a:cs typeface="Arial"/>
              </a:rPr>
              <a:t>September 30, 2016</a:t>
            </a:r>
          </a:p>
          <a:p>
            <a:pPr>
              <a:spcBef>
                <a:spcPts val="0"/>
              </a:spcBef>
            </a:pPr>
            <a:endParaRPr lang="en-US" sz="1400" b="1" dirty="0" smtClean="0">
              <a:solidFill>
                <a:srgbClr val="073D76"/>
              </a:solidFill>
              <a:latin typeface="Arial"/>
              <a:cs typeface="Arial"/>
            </a:endParaRPr>
          </a:p>
          <a:p>
            <a:pPr>
              <a:spcBef>
                <a:spcPts val="0"/>
              </a:spcBef>
            </a:pPr>
            <a:r>
              <a:rPr lang="en-US" sz="2800" b="1" dirty="0" smtClean="0">
                <a:solidFill>
                  <a:srgbClr val="073D76"/>
                </a:solidFill>
                <a:latin typeface="Arial"/>
                <a:cs typeface="Arial"/>
              </a:rPr>
              <a:t>Dr. Lawrence S. Feinsod</a:t>
            </a:r>
          </a:p>
          <a:p>
            <a:pPr>
              <a:spcBef>
                <a:spcPts val="0"/>
              </a:spcBef>
            </a:pPr>
            <a:r>
              <a:rPr lang="en-US" sz="2600" dirty="0" smtClean="0">
                <a:solidFill>
                  <a:srgbClr val="073D76"/>
                </a:solidFill>
                <a:latin typeface="Arial"/>
                <a:cs typeface="Arial"/>
              </a:rPr>
              <a:t>Executive Director</a:t>
            </a: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803424"/>
            <a:ext cx="2743201" cy="5047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bwMode="auto">
          <a:xfrm>
            <a:off x="3276600" y="3962400"/>
            <a:ext cx="4724400" cy="0"/>
          </a:xfrm>
          <a:prstGeom prst="line">
            <a:avLst/>
          </a:prstGeom>
          <a:solidFill>
            <a:schemeClr val="accent1"/>
          </a:solidFill>
          <a:ln w="12700" cap="flat" cmpd="sng" algn="ctr">
            <a:solidFill>
              <a:srgbClr val="073D76"/>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8" y="0"/>
            <a:ext cx="2445488" cy="5067679"/>
          </a:xfrm>
          <a:prstGeom prst="rect">
            <a:avLst/>
          </a:prstGeom>
          <a:noFill/>
          <a:ln w="6350">
            <a:solidFill>
              <a:srgbClr val="3C8C93">
                <a:alpha val="54000"/>
              </a:srgbClr>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2438400" y="-1"/>
            <a:ext cx="381000" cy="5078313"/>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cxnSp>
        <p:nvCxnSpPr>
          <p:cNvPr id="9" name="Straight Connector 8"/>
          <p:cNvCxnSpPr/>
          <p:nvPr/>
        </p:nvCxnSpPr>
        <p:spPr bwMode="auto">
          <a:xfrm>
            <a:off x="2438400" y="0"/>
            <a:ext cx="0" cy="507831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Connector 10"/>
          <p:cNvCxnSpPr/>
          <p:nvPr/>
        </p:nvCxnSpPr>
        <p:spPr bwMode="auto">
          <a:xfrm flipH="1">
            <a:off x="2628900" y="2819400"/>
            <a:ext cx="495300" cy="0"/>
          </a:xfrm>
          <a:prstGeom prst="line">
            <a:avLst/>
          </a:prstGeom>
          <a:solidFill>
            <a:schemeClr val="accent1"/>
          </a:solidFill>
          <a:ln w="15875" cap="flat" cmpd="sng" algn="ctr">
            <a:solidFill>
              <a:srgbClr val="9933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Connector 12"/>
          <p:cNvCxnSpPr/>
          <p:nvPr/>
        </p:nvCxnSpPr>
        <p:spPr bwMode="auto">
          <a:xfrm>
            <a:off x="8534400" y="2819400"/>
            <a:ext cx="533400" cy="0"/>
          </a:xfrm>
          <a:prstGeom prst="line">
            <a:avLst/>
          </a:prstGeom>
          <a:solidFill>
            <a:schemeClr val="accent1"/>
          </a:solidFill>
          <a:ln w="15875" cap="flat" cmpd="sng" algn="ctr">
            <a:solidFill>
              <a:srgbClr val="9933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56434526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990600" y="1371600"/>
            <a:ext cx="51054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90000"/>
              </a:lnSpc>
              <a:spcBef>
                <a:spcPct val="20000"/>
              </a:spcBef>
              <a:buClr>
                <a:srgbClr val="993333"/>
              </a:buClr>
              <a:buFontTx/>
              <a:buChar char="•"/>
            </a:pPr>
            <a:endParaRPr lang="en-US" sz="1000" dirty="0">
              <a:solidFill>
                <a:srgbClr val="003366"/>
              </a:solidFill>
            </a:endParaRPr>
          </a:p>
          <a:p>
            <a:pPr marL="742950" lvl="1" indent="-285750" algn="l">
              <a:lnSpc>
                <a:spcPct val="90000"/>
              </a:lnSpc>
              <a:spcBef>
                <a:spcPct val="20000"/>
              </a:spcBef>
              <a:buClr>
                <a:srgbClr val="993333"/>
              </a:buClr>
              <a:buFontTx/>
              <a:buChar char="–"/>
            </a:pPr>
            <a:endParaRPr lang="en-US" sz="1000" dirty="0">
              <a:solidFill>
                <a:srgbClr val="003366"/>
              </a:solidFill>
            </a:endParaRPr>
          </a:p>
        </p:txBody>
      </p:sp>
      <p:sp>
        <p:nvSpPr>
          <p:cNvPr id="2" name="TextBox 1"/>
          <p:cNvSpPr txBox="1"/>
          <p:nvPr/>
        </p:nvSpPr>
        <p:spPr>
          <a:xfrm>
            <a:off x="1105786" y="76200"/>
            <a:ext cx="7772400" cy="1015663"/>
          </a:xfrm>
          <a:prstGeom prst="rect">
            <a:avLst/>
          </a:prstGeom>
          <a:noFill/>
        </p:spPr>
        <p:txBody>
          <a:bodyPr wrap="square" rtlCol="0">
            <a:spAutoFit/>
          </a:bodyPr>
          <a:lstStyle/>
          <a:p>
            <a:pPr algn="ctr"/>
            <a:r>
              <a:rPr lang="en-US" sz="3200" dirty="0">
                <a:solidFill>
                  <a:srgbClr val="3C8C93"/>
                </a:solidFill>
                <a:cs typeface="Arial Black"/>
              </a:rPr>
              <a:t>NJSBA 2016:</a:t>
            </a:r>
            <a:br>
              <a:rPr lang="en-US" sz="3200" dirty="0">
                <a:solidFill>
                  <a:srgbClr val="3C8C93"/>
                </a:solidFill>
                <a:cs typeface="Arial Black"/>
              </a:rPr>
            </a:br>
            <a:r>
              <a:rPr lang="en-US" sz="2800" b="1" i="1" dirty="0">
                <a:solidFill>
                  <a:srgbClr val="3C8C93"/>
                </a:solidFill>
                <a:cs typeface="Arial Black"/>
              </a:rPr>
              <a:t>Helping Boards Unlock Student Potential</a:t>
            </a:r>
            <a:endParaRPr lang="en-US" sz="2800" b="1" dirty="0">
              <a:solidFill>
                <a:srgbClr val="3C8C93"/>
              </a:solidFill>
            </a:endParaRPr>
          </a:p>
        </p:txBody>
      </p:sp>
      <p:cxnSp>
        <p:nvCxnSpPr>
          <p:cNvPr id="6" name="Straight Connector 5"/>
          <p:cNvCxnSpPr/>
          <p:nvPr/>
        </p:nvCxnSpPr>
        <p:spPr bwMode="auto">
          <a:xfrm>
            <a:off x="914400" y="595208"/>
            <a:ext cx="8229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4982" y="1568089"/>
            <a:ext cx="2869018" cy="3708904"/>
          </a:xfrm>
          <a:prstGeom prst="rect">
            <a:avLst/>
          </a:prstGeom>
          <a:noFill/>
          <a:ln w="9525">
            <a:solidFill>
              <a:srgbClr val="6F9500"/>
            </a:solidFill>
            <a:miter lim="800000"/>
            <a:headEnd/>
            <a:tailEnd/>
          </a:ln>
          <a:extLst>
            <a:ext uri="{909E8E84-426E-40DD-AFC4-6F175D3DCCD1}">
              <a14:hiddenFill xmlns:a14="http://schemas.microsoft.com/office/drawing/2010/main">
                <a:solidFill>
                  <a:schemeClr val="accent1"/>
                </a:solidFill>
              </a14:hiddenFill>
            </a:ext>
          </a:extLst>
        </p:spPr>
      </p:pic>
      <p:sp>
        <p:nvSpPr>
          <p:cNvPr id="17" name="TextBox 16"/>
          <p:cNvSpPr txBox="1"/>
          <p:nvPr/>
        </p:nvSpPr>
        <p:spPr>
          <a:xfrm>
            <a:off x="1020726" y="2286000"/>
            <a:ext cx="5254256" cy="1815882"/>
          </a:xfrm>
          <a:prstGeom prst="rect">
            <a:avLst/>
          </a:prstGeom>
          <a:noFill/>
        </p:spPr>
        <p:txBody>
          <a:bodyPr wrap="square" rtlCol="0">
            <a:spAutoFit/>
          </a:bodyPr>
          <a:lstStyle/>
          <a:p>
            <a:pPr algn="ctr"/>
            <a:r>
              <a:rPr lang="en-US" sz="3000" b="1" dirty="0">
                <a:solidFill>
                  <a:srgbClr val="073D76"/>
                </a:solidFill>
              </a:rPr>
              <a:t>Donna </a:t>
            </a:r>
            <a:r>
              <a:rPr lang="en-US" sz="3000" b="1" dirty="0" smtClean="0">
                <a:solidFill>
                  <a:srgbClr val="073D76"/>
                </a:solidFill>
              </a:rPr>
              <a:t>Drewes</a:t>
            </a:r>
          </a:p>
          <a:p>
            <a:pPr algn="ctr"/>
            <a:r>
              <a:rPr lang="en-US" sz="3000" dirty="0" smtClean="0">
                <a:solidFill>
                  <a:srgbClr val="073D76"/>
                </a:solidFill>
              </a:rPr>
              <a:t>Co-Director</a:t>
            </a:r>
          </a:p>
          <a:p>
            <a:pPr algn="ctr"/>
            <a:r>
              <a:rPr lang="en-US" sz="2600" dirty="0" smtClean="0">
                <a:solidFill>
                  <a:srgbClr val="073D76"/>
                </a:solidFill>
              </a:rPr>
              <a:t>Sustainability Institute</a:t>
            </a:r>
          </a:p>
          <a:p>
            <a:pPr algn="ctr"/>
            <a:r>
              <a:rPr lang="en-US" sz="2600" dirty="0" smtClean="0">
                <a:solidFill>
                  <a:srgbClr val="073D76"/>
                </a:solidFill>
              </a:rPr>
              <a:t>The College of New Jersey</a:t>
            </a:r>
            <a:endParaRPr lang="en-US" sz="2600" dirty="0">
              <a:solidFill>
                <a:srgbClr val="073D76"/>
              </a:solidFill>
            </a:endParaRPr>
          </a:p>
        </p:txBody>
      </p:sp>
    </p:spTree>
    <p:extLst>
      <p:ext uri="{BB962C8B-B14F-4D97-AF65-F5344CB8AC3E}">
        <p14:creationId xmlns:p14="http://schemas.microsoft.com/office/powerpoint/2010/main" val="402467090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2895600" y="457200"/>
            <a:ext cx="6324600" cy="2514600"/>
          </a:xfrm>
        </p:spPr>
        <p:txBody>
          <a:bodyPr/>
          <a:lstStyle/>
          <a:p>
            <a:pPr>
              <a:spcBef>
                <a:spcPts val="0"/>
              </a:spcBef>
            </a:pPr>
            <a:r>
              <a:rPr lang="en-US" sz="3200" dirty="0" smtClean="0">
                <a:latin typeface="+mn-lt"/>
                <a:cs typeface="Arial" panose="020B0604020202020204" pitchFamily="34" charset="0"/>
              </a:rPr>
              <a:t/>
            </a:r>
            <a:br>
              <a:rPr lang="en-US" sz="3200" dirty="0" smtClean="0">
                <a:latin typeface="+mn-lt"/>
                <a:cs typeface="Arial" panose="020B0604020202020204" pitchFamily="34" charset="0"/>
              </a:rPr>
            </a:br>
            <a:r>
              <a:rPr lang="en-US" sz="3200" dirty="0" smtClean="0">
                <a:solidFill>
                  <a:srgbClr val="3C8C93"/>
                </a:solidFill>
                <a:latin typeface="+mn-lt"/>
                <a:cs typeface="Arial" panose="020B0604020202020204" pitchFamily="34" charset="0"/>
              </a:rPr>
              <a:t>NJSBA Strategic Plan </a:t>
            </a:r>
            <a:br>
              <a:rPr lang="en-US" sz="3200" dirty="0" smtClean="0">
                <a:solidFill>
                  <a:srgbClr val="3C8C93"/>
                </a:solidFill>
                <a:latin typeface="+mn-lt"/>
                <a:cs typeface="Arial" panose="020B0604020202020204" pitchFamily="34" charset="0"/>
              </a:rPr>
            </a:br>
            <a:r>
              <a:rPr lang="en-US" sz="3200" dirty="0" smtClean="0">
                <a:solidFill>
                  <a:srgbClr val="3C8C93"/>
                </a:solidFill>
                <a:latin typeface="+mn-lt"/>
                <a:cs typeface="Arial" panose="020B0604020202020204" pitchFamily="34" charset="0"/>
              </a:rPr>
              <a:t>2015-2017</a:t>
            </a:r>
            <a:r>
              <a:rPr lang="en-US" sz="3000" dirty="0" smtClean="0">
                <a:solidFill>
                  <a:srgbClr val="3C8C93"/>
                </a:solidFill>
                <a:latin typeface="+mn-lt"/>
                <a:cs typeface="Arial" panose="020B0604020202020204" pitchFamily="34" charset="0"/>
              </a:rPr>
              <a:t/>
            </a:r>
            <a:br>
              <a:rPr lang="en-US" sz="3000" dirty="0" smtClean="0">
                <a:solidFill>
                  <a:srgbClr val="3C8C93"/>
                </a:solidFill>
                <a:latin typeface="+mn-lt"/>
                <a:cs typeface="Arial" panose="020B0604020202020204" pitchFamily="34" charset="0"/>
              </a:rPr>
            </a:br>
            <a:r>
              <a:rPr lang="en-US" sz="1000" dirty="0" smtClean="0">
                <a:solidFill>
                  <a:schemeClr val="bg1"/>
                </a:solidFill>
                <a:latin typeface="+mn-lt"/>
                <a:cs typeface="Arial" panose="020B0604020202020204" pitchFamily="34" charset="0"/>
              </a:rPr>
              <a:t>x</a:t>
            </a:r>
            <a:r>
              <a:rPr lang="en-US" sz="3000" dirty="0" smtClean="0">
                <a:latin typeface="+mn-lt"/>
                <a:cs typeface="Arial" panose="020B0604020202020204" pitchFamily="34" charset="0"/>
              </a:rPr>
              <a:t/>
            </a:r>
            <a:br>
              <a:rPr lang="en-US" sz="3000" dirty="0" smtClean="0">
                <a:latin typeface="+mn-lt"/>
                <a:cs typeface="Arial" panose="020B0604020202020204" pitchFamily="34" charset="0"/>
              </a:rPr>
            </a:br>
            <a:endParaRPr lang="en-US" sz="3200" i="1" dirty="0">
              <a:latin typeface="+mn-lt"/>
              <a:cs typeface="Arial" panose="020B0604020202020204" pitchFamily="34" charset="0"/>
            </a:endParaRPr>
          </a:p>
        </p:txBody>
      </p:sp>
      <p:sp>
        <p:nvSpPr>
          <p:cNvPr id="7" name="Rectangle 3"/>
          <p:cNvSpPr>
            <a:spLocks noGrp="1" noChangeArrowheads="1"/>
          </p:cNvSpPr>
          <p:nvPr>
            <p:ph type="subTitle" idx="1"/>
          </p:nvPr>
        </p:nvSpPr>
        <p:spPr>
          <a:xfrm>
            <a:off x="2895600" y="3200400"/>
            <a:ext cx="6324600" cy="1600200"/>
          </a:xfrm>
        </p:spPr>
        <p:txBody>
          <a:bodyPr/>
          <a:lstStyle/>
          <a:p>
            <a:r>
              <a:rPr lang="en-US" sz="3600" b="1" dirty="0" smtClean="0">
                <a:solidFill>
                  <a:srgbClr val="3C8C93"/>
                </a:solidFill>
                <a:latin typeface="Arial"/>
                <a:cs typeface="Arial"/>
              </a:rPr>
              <a:t>Progress Report</a:t>
            </a:r>
          </a:p>
          <a:p>
            <a:r>
              <a:rPr lang="en-US" sz="3000" b="1" dirty="0" smtClean="0">
                <a:solidFill>
                  <a:srgbClr val="3C8C93"/>
                </a:solidFill>
                <a:latin typeface="Arial"/>
                <a:cs typeface="Arial"/>
              </a:rPr>
              <a:t>September 30, 2016</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289560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bwMode="auto">
          <a:xfrm>
            <a:off x="8534400" y="2819400"/>
            <a:ext cx="381000" cy="0"/>
          </a:xfrm>
          <a:prstGeom prst="line">
            <a:avLst/>
          </a:prstGeom>
          <a:solidFill>
            <a:schemeClr val="accent1"/>
          </a:solidFill>
          <a:ln w="15875" cap="flat" cmpd="sng" algn="ctr">
            <a:solidFill>
              <a:srgbClr val="9933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08950939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0" y="228600"/>
            <a:ext cx="2666999" cy="624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66800" y="76200"/>
            <a:ext cx="7696200" cy="1723549"/>
          </a:xfrm>
          <a:prstGeom prst="rect">
            <a:avLst/>
          </a:prstGeom>
          <a:noFill/>
        </p:spPr>
        <p:txBody>
          <a:bodyPr wrap="square" rtlCol="0">
            <a:spAutoFit/>
          </a:bodyPr>
          <a:lstStyle/>
          <a:p>
            <a:pPr algn="ctr"/>
            <a:r>
              <a:rPr lang="en-US" sz="2800" b="1" dirty="0" smtClean="0">
                <a:solidFill>
                  <a:srgbClr val="800000"/>
                </a:solidFill>
              </a:rPr>
              <a:t>Goal Area: </a:t>
            </a:r>
            <a:r>
              <a:rPr lang="en-US" sz="2800" b="1" dirty="0" smtClean="0">
                <a:solidFill>
                  <a:srgbClr val="3366CC"/>
                </a:solidFill>
              </a:rPr>
              <a:t>Student Achievement</a:t>
            </a:r>
          </a:p>
          <a:p>
            <a:pPr algn="ctr"/>
            <a:endParaRPr lang="en-US" sz="1000" i="1" dirty="0" smtClean="0">
              <a:solidFill>
                <a:srgbClr val="073D76"/>
              </a:solidFill>
            </a:endParaRPr>
          </a:p>
          <a:p>
            <a:pPr algn="ctr"/>
            <a:r>
              <a:rPr lang="en-US" sz="2200" i="1" dirty="0" smtClean="0">
                <a:solidFill>
                  <a:srgbClr val="073D76"/>
                </a:solidFill>
              </a:rPr>
              <a:t>NJSBA will be THE leader in advancing student achievement to the highest levels through training and collaboration with other entities</a:t>
            </a:r>
            <a:endParaRPr lang="en-US" sz="2200" i="1" dirty="0">
              <a:solidFill>
                <a:srgbClr val="073D76"/>
              </a:solidFill>
            </a:endParaRPr>
          </a:p>
        </p:txBody>
      </p:sp>
      <p:cxnSp>
        <p:nvCxnSpPr>
          <p:cNvPr id="8" name="Straight Connector 7"/>
          <p:cNvCxnSpPr/>
          <p:nvPr/>
        </p:nvCxnSpPr>
        <p:spPr bwMode="auto">
          <a:xfrm>
            <a:off x="941867" y="1799749"/>
            <a:ext cx="7848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TextBox 9"/>
          <p:cNvSpPr txBox="1"/>
          <p:nvPr/>
        </p:nvSpPr>
        <p:spPr>
          <a:xfrm>
            <a:off x="795670" y="1905000"/>
            <a:ext cx="8382000" cy="1338828"/>
          </a:xfrm>
          <a:prstGeom prst="rect">
            <a:avLst/>
          </a:prstGeom>
          <a:noFill/>
        </p:spPr>
        <p:txBody>
          <a:bodyPr wrap="square" rtlCol="0">
            <a:spAutoFit/>
          </a:bodyPr>
          <a:lstStyle/>
          <a:p>
            <a:pPr algn="ctr"/>
            <a:r>
              <a:rPr lang="en-US" sz="2500" b="1" u="sng" dirty="0" smtClean="0">
                <a:solidFill>
                  <a:srgbClr val="073D76"/>
                </a:solidFill>
              </a:rPr>
              <a:t>Collaboration and Partnerships</a:t>
            </a:r>
          </a:p>
          <a:p>
            <a:pPr marL="285750" indent="-285750">
              <a:buFont typeface="Arial" panose="020B0604020202020204" pitchFamily="34" charset="0"/>
              <a:buChar char="•"/>
            </a:pPr>
            <a:endParaRPr lang="en-US" sz="1000" dirty="0" smtClean="0">
              <a:solidFill>
                <a:srgbClr val="073D76"/>
              </a:solidFill>
            </a:endParaRPr>
          </a:p>
          <a:p>
            <a:pPr marL="285750" indent="-285750">
              <a:buFont typeface="Arial" panose="020B0604020202020204" pitchFamily="34" charset="0"/>
              <a:buChar char="•"/>
            </a:pPr>
            <a:r>
              <a:rPr lang="en-US" sz="2300" b="1" dirty="0" smtClean="0">
                <a:solidFill>
                  <a:srgbClr val="800000"/>
                </a:solidFill>
              </a:rPr>
              <a:t>U.S. Army</a:t>
            </a:r>
            <a:endParaRPr lang="en-US" sz="2300" dirty="0" smtClean="0">
              <a:solidFill>
                <a:srgbClr val="073D76"/>
              </a:solidFill>
            </a:endParaRPr>
          </a:p>
          <a:p>
            <a:pPr marL="285750" indent="-285750">
              <a:buFont typeface="Arial" panose="020B0604020202020204" pitchFamily="34" charset="0"/>
              <a:buChar char="•"/>
            </a:pPr>
            <a:r>
              <a:rPr lang="en-US" sz="2300" b="1" dirty="0">
                <a:solidFill>
                  <a:srgbClr val="800000"/>
                </a:solidFill>
              </a:rPr>
              <a:t>Rutgers School of Management and Labor </a:t>
            </a:r>
            <a:r>
              <a:rPr lang="en-US" sz="2300" b="1" dirty="0" smtClean="0">
                <a:solidFill>
                  <a:srgbClr val="800000"/>
                </a:solidFill>
              </a:rPr>
              <a:t>Relations</a:t>
            </a:r>
            <a:endParaRPr lang="en-US" sz="2300" dirty="0" smtClean="0">
              <a:solidFill>
                <a:srgbClr val="073D76"/>
              </a:solidFill>
            </a:endParaRPr>
          </a:p>
        </p:txBody>
      </p:sp>
      <p:cxnSp>
        <p:nvCxnSpPr>
          <p:cNvPr id="12" name="Straight Connector 11"/>
          <p:cNvCxnSpPr/>
          <p:nvPr/>
        </p:nvCxnSpPr>
        <p:spPr bwMode="auto">
          <a:xfrm>
            <a:off x="1752600" y="637954"/>
            <a:ext cx="64008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2" name="Table 1"/>
          <p:cNvGraphicFramePr>
            <a:graphicFrameLocks noGrp="1"/>
          </p:cNvGraphicFramePr>
          <p:nvPr>
            <p:extLst>
              <p:ext uri="{D42A27DB-BD31-4B8C-83A1-F6EECF244321}">
                <p14:modId xmlns:p14="http://schemas.microsoft.com/office/powerpoint/2010/main" val="2498710701"/>
              </p:ext>
            </p:extLst>
          </p:nvPr>
        </p:nvGraphicFramePr>
        <p:xfrm>
          <a:off x="869655" y="3429000"/>
          <a:ext cx="8325736" cy="2575560"/>
        </p:xfrm>
        <a:graphic>
          <a:graphicData uri="http://schemas.openxmlformats.org/drawingml/2006/table">
            <a:tbl>
              <a:tblPr firstRow="1" bandRow="1">
                <a:tableStyleId>{5C22544A-7EE6-4342-B048-85BDC9FD1C3A}</a:tableStyleId>
              </a:tblPr>
              <a:tblGrid>
                <a:gridCol w="4162868"/>
                <a:gridCol w="4162868"/>
              </a:tblGrid>
              <a:tr h="594359">
                <a:tc>
                  <a:txBody>
                    <a:bodyPr/>
                    <a:lstStyle/>
                    <a:p>
                      <a:pPr marL="342900" indent="-342900">
                        <a:buFont typeface="Arial" panose="020B0604020202020204" pitchFamily="34" charset="0"/>
                        <a:buChar char="•"/>
                      </a:pPr>
                      <a:r>
                        <a:rPr lang="en-US" sz="1900" b="0" dirty="0" smtClean="0">
                          <a:solidFill>
                            <a:schemeClr val="tx1"/>
                          </a:solidFill>
                        </a:rPr>
                        <a:t>NJ Business &amp; Industry</a:t>
                      </a:r>
                      <a:r>
                        <a:rPr lang="en-US" sz="1900" b="0" baseline="0" dirty="0" smtClean="0">
                          <a:solidFill>
                            <a:schemeClr val="tx1"/>
                          </a:solidFill>
                        </a:rPr>
                        <a:t> Association</a:t>
                      </a:r>
                      <a:endParaRPr lang="en-US" sz="1900" b="0" dirty="0">
                        <a:solidFill>
                          <a:schemeClr val="tx1"/>
                        </a:solidFill>
                      </a:endParaRPr>
                    </a:p>
                  </a:txBody>
                  <a:tcPr>
                    <a:solidFill>
                      <a:schemeClr val="accent1"/>
                    </a:solidFill>
                  </a:tcPr>
                </a:tc>
                <a:tc>
                  <a:txBody>
                    <a:bodyPr/>
                    <a:lstStyle/>
                    <a:p>
                      <a:pPr marL="342900" indent="-342900">
                        <a:buFont typeface="Arial" panose="020B0604020202020204" pitchFamily="34" charset="0"/>
                        <a:buChar char="•"/>
                      </a:pPr>
                      <a:r>
                        <a:rPr lang="en-US" sz="1900" b="0" dirty="0" smtClean="0">
                          <a:solidFill>
                            <a:schemeClr val="tx1"/>
                          </a:solidFill>
                        </a:rPr>
                        <a:t>Garden State Coalition of Schools</a:t>
                      </a:r>
                      <a:endParaRPr lang="en-US" sz="1900" b="0" dirty="0">
                        <a:solidFill>
                          <a:schemeClr val="tx1"/>
                        </a:solidFill>
                      </a:endParaRPr>
                    </a:p>
                  </a:txBody>
                  <a:tcPr>
                    <a:solidFill>
                      <a:schemeClr val="accent1"/>
                    </a:solidFill>
                  </a:tcPr>
                </a:tc>
              </a:tr>
              <a:tr h="370840">
                <a:tc>
                  <a:txBody>
                    <a:bodyPr/>
                    <a:lstStyle/>
                    <a:p>
                      <a:pPr marL="342900" indent="-342900">
                        <a:buFont typeface="Arial" panose="020B0604020202020204" pitchFamily="34" charset="0"/>
                        <a:buChar char="•"/>
                      </a:pPr>
                      <a:r>
                        <a:rPr lang="en-US" sz="1900" dirty="0" smtClean="0">
                          <a:solidFill>
                            <a:schemeClr val="tx1"/>
                          </a:solidFill>
                        </a:rPr>
                        <a:t>The College</a:t>
                      </a:r>
                      <a:r>
                        <a:rPr lang="en-US" sz="1900" baseline="0" dirty="0" smtClean="0">
                          <a:solidFill>
                            <a:schemeClr val="tx1"/>
                          </a:solidFill>
                        </a:rPr>
                        <a:t> of New Jersey</a:t>
                      </a:r>
                      <a:endParaRPr lang="en-US" sz="1900" dirty="0">
                        <a:solidFill>
                          <a:schemeClr val="tx1"/>
                        </a:solidFill>
                      </a:endParaRPr>
                    </a:p>
                  </a:txBody>
                  <a:tcPr>
                    <a:solidFill>
                      <a:schemeClr val="accent1">
                        <a:lumMod val="75000"/>
                      </a:schemeClr>
                    </a:solidFill>
                  </a:tcPr>
                </a:tc>
                <a:tc>
                  <a:txBody>
                    <a:bodyPr/>
                    <a:lstStyle/>
                    <a:p>
                      <a:pPr marL="342900" indent="-342900">
                        <a:buFont typeface="Arial" panose="020B0604020202020204" pitchFamily="34" charset="0"/>
                        <a:buChar char="•"/>
                      </a:pPr>
                      <a:r>
                        <a:rPr lang="en-US" sz="1900" dirty="0" smtClean="0">
                          <a:solidFill>
                            <a:schemeClr val="tx1"/>
                          </a:solidFill>
                        </a:rPr>
                        <a:t>NJ Charter Schools Association</a:t>
                      </a:r>
                      <a:endParaRPr lang="en-US" sz="1900" dirty="0">
                        <a:solidFill>
                          <a:schemeClr val="tx1"/>
                        </a:solidFill>
                      </a:endParaRPr>
                    </a:p>
                  </a:txBody>
                  <a:tcPr>
                    <a:solidFill>
                      <a:schemeClr val="accent1">
                        <a:lumMod val="75000"/>
                      </a:schemeClr>
                    </a:solidFill>
                  </a:tcPr>
                </a:tc>
              </a:tr>
              <a:tr h="370840">
                <a:tc>
                  <a:txBody>
                    <a:bodyPr/>
                    <a:lstStyle/>
                    <a:p>
                      <a:pPr marL="342900" indent="-342900">
                        <a:buFont typeface="Arial" panose="020B0604020202020204" pitchFamily="34" charset="0"/>
                        <a:buChar char="•"/>
                      </a:pPr>
                      <a:r>
                        <a:rPr lang="en-US" sz="1900" dirty="0" smtClean="0"/>
                        <a:t>NJ State League of Municipalities</a:t>
                      </a:r>
                      <a:endParaRPr lang="en-US" sz="1900" dirty="0"/>
                    </a:p>
                  </a:txBody>
                  <a:tcPr>
                    <a:solidFill>
                      <a:schemeClr val="accent1"/>
                    </a:solidFill>
                  </a:tcPr>
                </a:tc>
                <a:tc>
                  <a:txBody>
                    <a:bodyPr/>
                    <a:lstStyle/>
                    <a:p>
                      <a:pPr marL="342900" indent="-342900">
                        <a:buFont typeface="Arial" panose="020B0604020202020204" pitchFamily="34" charset="0"/>
                        <a:buChar char="•"/>
                      </a:pPr>
                      <a:r>
                        <a:rPr lang="en-US" sz="1900" dirty="0" smtClean="0"/>
                        <a:t>Commission on Higher Education</a:t>
                      </a:r>
                      <a:endParaRPr lang="en-US" sz="1900" dirty="0"/>
                    </a:p>
                  </a:txBody>
                  <a:tcPr>
                    <a:solidFill>
                      <a:schemeClr val="accent1"/>
                    </a:solidFill>
                  </a:tcPr>
                </a:tc>
              </a:tr>
              <a:tr h="370840">
                <a:tc>
                  <a:txBody>
                    <a:bodyPr/>
                    <a:lstStyle/>
                    <a:p>
                      <a:pPr marL="342900" indent="-342900">
                        <a:buFont typeface="Arial" panose="020B0604020202020204" pitchFamily="34" charset="0"/>
                        <a:buChar char="•"/>
                      </a:pPr>
                      <a:r>
                        <a:rPr lang="en-US" sz="1900" dirty="0" smtClean="0"/>
                        <a:t>Office of the Lieutenant</a:t>
                      </a:r>
                      <a:r>
                        <a:rPr lang="en-US" sz="1900" baseline="0" dirty="0" smtClean="0"/>
                        <a:t> Governor</a:t>
                      </a:r>
                      <a:endParaRPr lang="en-US" sz="1900" dirty="0"/>
                    </a:p>
                  </a:txBody>
                  <a:tcPr>
                    <a:solidFill>
                      <a:schemeClr val="accent1">
                        <a:lumMod val="75000"/>
                      </a:schemeClr>
                    </a:solidFill>
                  </a:tcPr>
                </a:tc>
                <a:tc>
                  <a:txBody>
                    <a:bodyPr/>
                    <a:lstStyle/>
                    <a:p>
                      <a:pPr marL="342900" indent="-342900">
                        <a:buFont typeface="Arial" panose="020B0604020202020204" pitchFamily="34" charset="0"/>
                        <a:buChar char="•"/>
                      </a:pPr>
                      <a:r>
                        <a:rPr lang="en-US" sz="1900" dirty="0" smtClean="0"/>
                        <a:t>NJ State Board of Education</a:t>
                      </a:r>
                      <a:endParaRPr lang="en-US" sz="1900" dirty="0"/>
                    </a:p>
                  </a:txBody>
                  <a:tcPr>
                    <a:solidFill>
                      <a:schemeClr val="accent1">
                        <a:lumMod val="75000"/>
                      </a:schemeClr>
                    </a:solidFill>
                  </a:tcPr>
                </a:tc>
              </a:tr>
              <a:tr h="370840">
                <a:tc>
                  <a:txBody>
                    <a:bodyPr/>
                    <a:lstStyle/>
                    <a:p>
                      <a:pPr marL="342900" indent="-342900">
                        <a:buFont typeface="Arial" panose="020B0604020202020204" pitchFamily="34" charset="0"/>
                        <a:buChar char="•"/>
                      </a:pPr>
                      <a:r>
                        <a:rPr lang="en-US" sz="1900" dirty="0" smtClean="0"/>
                        <a:t>NJ Department</a:t>
                      </a:r>
                      <a:r>
                        <a:rPr lang="en-US" sz="1900" baseline="0" dirty="0" smtClean="0"/>
                        <a:t> of Education</a:t>
                      </a:r>
                      <a:endParaRPr lang="en-US" sz="1900" dirty="0"/>
                    </a:p>
                  </a:txBody>
                  <a:tcPr>
                    <a:solidFill>
                      <a:schemeClr val="accent1"/>
                    </a:solidFill>
                  </a:tcPr>
                </a:tc>
                <a:tc>
                  <a:txBody>
                    <a:bodyPr/>
                    <a:lstStyle/>
                    <a:p>
                      <a:pPr marL="342900" indent="-342900">
                        <a:buFont typeface="Arial" panose="020B0604020202020204" pitchFamily="34" charset="0"/>
                        <a:buChar char="•"/>
                      </a:pPr>
                      <a:r>
                        <a:rPr lang="en-US" sz="1900" dirty="0" smtClean="0"/>
                        <a:t>LEE Group</a:t>
                      </a:r>
                      <a:endParaRPr lang="en-US" sz="1900" dirty="0"/>
                    </a:p>
                  </a:txBody>
                  <a:tcPr>
                    <a:solidFill>
                      <a:schemeClr val="accent1"/>
                    </a:solidFill>
                  </a:tcPr>
                </a:tc>
              </a:tr>
              <a:tr h="370840">
                <a:tc>
                  <a:txBody>
                    <a:bodyPr/>
                    <a:lstStyle/>
                    <a:p>
                      <a:pPr marL="342900" indent="-342900">
                        <a:buFont typeface="Arial" panose="020B0604020202020204" pitchFamily="34" charset="0"/>
                        <a:buChar char="•"/>
                      </a:pPr>
                      <a:r>
                        <a:rPr lang="en-US" sz="1900" dirty="0" smtClean="0"/>
                        <a:t>Governor’s Office</a:t>
                      </a:r>
                      <a:endParaRPr lang="en-US" sz="1900" dirty="0"/>
                    </a:p>
                  </a:txBody>
                  <a:tcPr>
                    <a:solidFill>
                      <a:schemeClr val="accent1">
                        <a:lumMod val="75000"/>
                      </a:schemeClr>
                    </a:solidFill>
                  </a:tcPr>
                </a:tc>
                <a:tc>
                  <a:txBody>
                    <a:bodyPr/>
                    <a:lstStyle/>
                    <a:p>
                      <a:pPr marL="342900" indent="-342900">
                        <a:buFont typeface="Arial" panose="020B0604020202020204" pitchFamily="34" charset="0"/>
                        <a:buChar char="•"/>
                      </a:pPr>
                      <a:r>
                        <a:rPr lang="en-US" sz="1900" dirty="0" smtClean="0"/>
                        <a:t>Legislative</a:t>
                      </a:r>
                      <a:r>
                        <a:rPr lang="en-US" sz="1900" baseline="0" dirty="0" smtClean="0"/>
                        <a:t> Leadership</a:t>
                      </a:r>
                      <a:endParaRPr lang="en-US" sz="1900" dirty="0"/>
                    </a:p>
                  </a:txBody>
                  <a:tcPr>
                    <a:solidFill>
                      <a:schemeClr val="accent1">
                        <a:lumMod val="75000"/>
                      </a:schemeClr>
                    </a:solidFill>
                  </a:tcPr>
                </a:tc>
              </a:tr>
            </a:tbl>
          </a:graphicData>
        </a:graphic>
      </p:graphicFrame>
    </p:spTree>
    <p:extLst>
      <p:ext uri="{BB962C8B-B14F-4D97-AF65-F5344CB8AC3E}">
        <p14:creationId xmlns:p14="http://schemas.microsoft.com/office/powerpoint/2010/main" val="415103159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0" y="228600"/>
            <a:ext cx="2666999" cy="624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90600" y="76200"/>
            <a:ext cx="7848600" cy="1354217"/>
          </a:xfrm>
          <a:prstGeom prst="rect">
            <a:avLst/>
          </a:prstGeom>
          <a:noFill/>
        </p:spPr>
        <p:txBody>
          <a:bodyPr wrap="square" rtlCol="0">
            <a:spAutoFit/>
          </a:bodyPr>
          <a:lstStyle/>
          <a:p>
            <a:pPr algn="ctr"/>
            <a:r>
              <a:rPr lang="en-US" sz="2800" b="1" dirty="0" smtClean="0">
                <a:solidFill>
                  <a:srgbClr val="800000"/>
                </a:solidFill>
              </a:rPr>
              <a:t>Goal Area: </a:t>
            </a:r>
            <a:r>
              <a:rPr lang="en-US" sz="2800" b="1" dirty="0" smtClean="0">
                <a:solidFill>
                  <a:srgbClr val="3366CC"/>
                </a:solidFill>
              </a:rPr>
              <a:t>Student Achievement</a:t>
            </a:r>
          </a:p>
          <a:p>
            <a:pPr algn="ctr"/>
            <a:endParaRPr lang="en-US" sz="1000" i="1" dirty="0" smtClean="0">
              <a:solidFill>
                <a:srgbClr val="073D76"/>
              </a:solidFill>
            </a:endParaRPr>
          </a:p>
          <a:p>
            <a:pPr algn="ctr"/>
            <a:r>
              <a:rPr lang="en-US" sz="2200" i="1" dirty="0" smtClean="0">
                <a:solidFill>
                  <a:srgbClr val="073D76"/>
                </a:solidFill>
              </a:rPr>
              <a:t>Collaborate with all entities involved in the advancement of public education.</a:t>
            </a:r>
          </a:p>
        </p:txBody>
      </p:sp>
      <p:cxnSp>
        <p:nvCxnSpPr>
          <p:cNvPr id="8" name="Straight Connector 7"/>
          <p:cNvCxnSpPr/>
          <p:nvPr/>
        </p:nvCxnSpPr>
        <p:spPr bwMode="auto">
          <a:xfrm>
            <a:off x="990600" y="1430417"/>
            <a:ext cx="7848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p:cNvCxnSpPr/>
          <p:nvPr/>
        </p:nvCxnSpPr>
        <p:spPr bwMode="auto">
          <a:xfrm>
            <a:off x="990600" y="609600"/>
            <a:ext cx="7848600" cy="0"/>
          </a:xfrm>
          <a:prstGeom prst="line">
            <a:avLst/>
          </a:prstGeom>
          <a:solidFill>
            <a:schemeClr val="accent1"/>
          </a:solidFill>
          <a:ln w="6350" cap="flat" cmpd="sng" algn="ctr">
            <a:solidFill>
              <a:srgbClr val="073D76"/>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2050" name="Picture 2" descr="sbn-20160913-military"/>
          <p:cNvPicPr>
            <a:picLocks noChangeAspect="1" noChangeArrowheads="1"/>
          </p:cNvPicPr>
          <p:nvPr/>
        </p:nvPicPr>
        <p:blipFill rotWithShape="1">
          <a:blip r:embed="rId4">
            <a:extLst>
              <a:ext uri="{28A0092B-C50C-407E-A947-70E740481C1C}">
                <a14:useLocalDpi xmlns:a14="http://schemas.microsoft.com/office/drawing/2010/main" val="0"/>
              </a:ext>
            </a:extLst>
          </a:blip>
          <a:srcRect l="36889" r="-36443"/>
          <a:stretch/>
        </p:blipFill>
        <p:spPr bwMode="auto">
          <a:xfrm>
            <a:off x="955158" y="2362200"/>
            <a:ext cx="5462016" cy="242163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bwMode="auto">
          <a:xfrm flipV="1">
            <a:off x="4426688" y="2362200"/>
            <a:ext cx="0" cy="242163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Connector 8"/>
          <p:cNvCxnSpPr/>
          <p:nvPr/>
        </p:nvCxnSpPr>
        <p:spPr bwMode="auto">
          <a:xfrm>
            <a:off x="955158" y="2362200"/>
            <a:ext cx="346444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Connector 12"/>
          <p:cNvCxnSpPr/>
          <p:nvPr/>
        </p:nvCxnSpPr>
        <p:spPr bwMode="auto">
          <a:xfrm>
            <a:off x="955158" y="2362200"/>
            <a:ext cx="0" cy="242163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Connector 14"/>
          <p:cNvCxnSpPr/>
          <p:nvPr/>
        </p:nvCxnSpPr>
        <p:spPr bwMode="auto">
          <a:xfrm>
            <a:off x="953386" y="4783836"/>
            <a:ext cx="346444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 name="TextBox 15"/>
          <p:cNvSpPr txBox="1"/>
          <p:nvPr/>
        </p:nvSpPr>
        <p:spPr>
          <a:xfrm>
            <a:off x="953386" y="4791951"/>
            <a:ext cx="3464442" cy="923330"/>
          </a:xfrm>
          <a:prstGeom prst="rect">
            <a:avLst/>
          </a:prstGeom>
          <a:solidFill>
            <a:srgbClr val="073D76"/>
          </a:solidFill>
          <a:ln w="6350">
            <a:solidFill>
              <a:srgbClr val="073D76"/>
            </a:solidFill>
          </a:ln>
        </p:spPr>
        <p:txBody>
          <a:bodyPr wrap="square" rtlCol="0">
            <a:spAutoFit/>
          </a:bodyPr>
          <a:lstStyle/>
          <a:p>
            <a:pPr algn="ctr"/>
            <a:r>
              <a:rPr lang="en-US" b="1" i="1" dirty="0" smtClean="0">
                <a:solidFill>
                  <a:schemeClr val="bg1"/>
                </a:solidFill>
              </a:rPr>
              <a:t>Lt. Col. Edward Croot, </a:t>
            </a:r>
            <a:r>
              <a:rPr lang="en-US" i="1" dirty="0" smtClean="0">
                <a:solidFill>
                  <a:schemeClr val="bg1"/>
                </a:solidFill>
              </a:rPr>
              <a:t>Commander</a:t>
            </a:r>
          </a:p>
          <a:p>
            <a:pPr algn="ctr"/>
            <a:r>
              <a:rPr lang="en-US" i="1" dirty="0" smtClean="0">
                <a:solidFill>
                  <a:schemeClr val="bg1"/>
                </a:solidFill>
              </a:rPr>
              <a:t>Mid-Atlantic Recruiting Battalion</a:t>
            </a:r>
            <a:endParaRPr lang="en-US" i="1" dirty="0">
              <a:solidFill>
                <a:schemeClr val="bg1"/>
              </a:solidFill>
            </a:endParaRPr>
          </a:p>
        </p:txBody>
      </p:sp>
      <p:sp>
        <p:nvSpPr>
          <p:cNvPr id="17" name="TextBox 16"/>
          <p:cNvSpPr txBox="1"/>
          <p:nvPr/>
        </p:nvSpPr>
        <p:spPr>
          <a:xfrm>
            <a:off x="4791740" y="2002007"/>
            <a:ext cx="4022227" cy="187743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iSTEAM Education</a:t>
            </a:r>
          </a:p>
          <a:p>
            <a:endParaRPr lang="en-US" sz="1000" dirty="0" smtClean="0"/>
          </a:p>
          <a:p>
            <a:pPr marL="285750" indent="-285750">
              <a:buFont typeface="Arial" panose="020B0604020202020204" pitchFamily="34" charset="0"/>
              <a:buChar char="•"/>
            </a:pPr>
            <a:r>
              <a:rPr lang="en-US" sz="2400" dirty="0" smtClean="0"/>
              <a:t>Military Opportunities Day</a:t>
            </a:r>
          </a:p>
          <a:p>
            <a:endParaRPr lang="en-US" sz="1000" dirty="0" smtClean="0"/>
          </a:p>
          <a:p>
            <a:pPr marL="285750" indent="-285750">
              <a:buFont typeface="Arial" panose="020B0604020202020204" pitchFamily="34" charset="0"/>
              <a:buChar char="•"/>
            </a:pPr>
            <a:r>
              <a:rPr lang="en-US" sz="2400" dirty="0" smtClean="0"/>
              <a:t>Workshop 2016 Platinum Sponsor</a:t>
            </a:r>
            <a:endParaRPr lang="en-US" sz="2400" dirty="0"/>
          </a:p>
        </p:txBody>
      </p:sp>
      <p:pic>
        <p:nvPicPr>
          <p:cNvPr id="2052" name="Picture 4" descr="Meeting with military"/>
          <p:cNvPicPr>
            <a:picLocks noChangeAspect="1" noChangeArrowheads="1"/>
          </p:cNvPicPr>
          <p:nvPr/>
        </p:nvPicPr>
        <p:blipFill rotWithShape="1">
          <a:blip r:embed="rId5">
            <a:extLst>
              <a:ext uri="{28A0092B-C50C-407E-A947-70E740481C1C}">
                <a14:useLocalDpi xmlns:a14="http://schemas.microsoft.com/office/drawing/2010/main" val="0"/>
              </a:ext>
            </a:extLst>
          </a:blip>
          <a:srcRect l="703" t="3" r="75859" b="27248"/>
          <a:stretch/>
        </p:blipFill>
        <p:spPr bwMode="auto">
          <a:xfrm>
            <a:off x="6436667" y="3955940"/>
            <a:ext cx="2286000" cy="2103056"/>
          </a:xfrm>
          <a:prstGeom prst="rect">
            <a:avLst/>
          </a:prstGeom>
          <a:noFill/>
          <a:ln w="6350">
            <a:solidFill>
              <a:srgbClr val="073D76"/>
            </a:solidFill>
          </a:ln>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065067" y="4337447"/>
            <a:ext cx="1371600" cy="1231106"/>
          </a:xfrm>
          <a:prstGeom prst="rect">
            <a:avLst/>
          </a:prstGeom>
          <a:solidFill>
            <a:srgbClr val="073D76"/>
          </a:solidFill>
        </p:spPr>
        <p:txBody>
          <a:bodyPr wrap="square" rtlCol="0">
            <a:spAutoFit/>
          </a:bodyPr>
          <a:lstStyle/>
          <a:p>
            <a:endParaRPr lang="en-US" sz="1000" b="1" i="1" dirty="0" smtClean="0"/>
          </a:p>
          <a:p>
            <a:r>
              <a:rPr lang="en-US" b="1" i="1" dirty="0" smtClean="0">
                <a:solidFill>
                  <a:schemeClr val="bg1"/>
                </a:solidFill>
              </a:rPr>
              <a:t>Lt. Gov. Kim Guadagno</a:t>
            </a:r>
          </a:p>
          <a:p>
            <a:endParaRPr lang="en-US" sz="1000" b="1" i="1" dirty="0"/>
          </a:p>
        </p:txBody>
      </p:sp>
      <p:sp>
        <p:nvSpPr>
          <p:cNvPr id="21" name="TextBox 20"/>
          <p:cNvSpPr txBox="1"/>
          <p:nvPr/>
        </p:nvSpPr>
        <p:spPr>
          <a:xfrm>
            <a:off x="1447800" y="1430417"/>
            <a:ext cx="6705600" cy="553998"/>
          </a:xfrm>
          <a:prstGeom prst="rect">
            <a:avLst/>
          </a:prstGeom>
          <a:noFill/>
        </p:spPr>
        <p:txBody>
          <a:bodyPr wrap="square" rtlCol="0">
            <a:spAutoFit/>
          </a:bodyPr>
          <a:lstStyle/>
          <a:p>
            <a:pPr algn="ctr"/>
            <a:r>
              <a:rPr lang="en-US" sz="3000" b="1" u="sng" dirty="0" smtClean="0">
                <a:solidFill>
                  <a:srgbClr val="3366CC"/>
                </a:solidFill>
              </a:rPr>
              <a:t>U.S. Army</a:t>
            </a:r>
            <a:endParaRPr lang="en-US" sz="3000" b="1" u="sng" dirty="0">
              <a:solidFill>
                <a:srgbClr val="3366CC"/>
              </a:solidFill>
            </a:endParaRPr>
          </a:p>
        </p:txBody>
      </p:sp>
    </p:spTree>
    <p:extLst>
      <p:ext uri="{BB962C8B-B14F-4D97-AF65-F5344CB8AC3E}">
        <p14:creationId xmlns:p14="http://schemas.microsoft.com/office/powerpoint/2010/main" val="208499694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0" y="228600"/>
            <a:ext cx="2666999" cy="624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90600" y="76200"/>
            <a:ext cx="7848600" cy="1354217"/>
          </a:xfrm>
          <a:prstGeom prst="rect">
            <a:avLst/>
          </a:prstGeom>
          <a:noFill/>
        </p:spPr>
        <p:txBody>
          <a:bodyPr wrap="square" rtlCol="0">
            <a:spAutoFit/>
          </a:bodyPr>
          <a:lstStyle/>
          <a:p>
            <a:pPr algn="ctr"/>
            <a:r>
              <a:rPr lang="en-US" sz="2800" b="1" dirty="0" smtClean="0">
                <a:solidFill>
                  <a:srgbClr val="800000"/>
                </a:solidFill>
              </a:rPr>
              <a:t>Goal Area: </a:t>
            </a:r>
            <a:r>
              <a:rPr lang="en-US" sz="2800" b="1" dirty="0" smtClean="0">
                <a:solidFill>
                  <a:srgbClr val="3366CC"/>
                </a:solidFill>
              </a:rPr>
              <a:t>Student Achievement</a:t>
            </a:r>
          </a:p>
          <a:p>
            <a:pPr algn="ctr"/>
            <a:endParaRPr lang="en-US" sz="1000" i="1" dirty="0" smtClean="0">
              <a:solidFill>
                <a:srgbClr val="073D76"/>
              </a:solidFill>
            </a:endParaRPr>
          </a:p>
          <a:p>
            <a:pPr algn="ctr"/>
            <a:r>
              <a:rPr lang="en-US" sz="2200" i="1" dirty="0" smtClean="0">
                <a:solidFill>
                  <a:srgbClr val="073D76"/>
                </a:solidFill>
              </a:rPr>
              <a:t>Collaborate with all entities involved in the advancement of public education.</a:t>
            </a:r>
          </a:p>
        </p:txBody>
      </p:sp>
      <p:cxnSp>
        <p:nvCxnSpPr>
          <p:cNvPr id="8" name="Straight Connector 7"/>
          <p:cNvCxnSpPr/>
          <p:nvPr/>
        </p:nvCxnSpPr>
        <p:spPr bwMode="auto">
          <a:xfrm>
            <a:off x="990600" y="1430417"/>
            <a:ext cx="7848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p:cNvCxnSpPr/>
          <p:nvPr/>
        </p:nvCxnSpPr>
        <p:spPr bwMode="auto">
          <a:xfrm>
            <a:off x="1752600" y="609600"/>
            <a:ext cx="6400800" cy="0"/>
          </a:xfrm>
          <a:prstGeom prst="line">
            <a:avLst/>
          </a:prstGeom>
          <a:solidFill>
            <a:schemeClr val="accent1"/>
          </a:solidFill>
          <a:ln w="6350" cap="flat" cmpd="sng" algn="ctr">
            <a:solidFill>
              <a:srgbClr val="073D76"/>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026" name="Picture 2" descr="http://smlr.rutgers.edu/sites/smlr.rutgers.edu/files/images/General/logos-merg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744954"/>
            <a:ext cx="3333750" cy="1058068"/>
          </a:xfrm>
          <a:prstGeom prst="rect">
            <a:avLst/>
          </a:prstGeom>
          <a:solidFill>
            <a:srgbClr val="073D76"/>
          </a:solidFill>
        </p:spPr>
      </p:pic>
      <p:sp>
        <p:nvSpPr>
          <p:cNvPr id="4" name="TextBox 3"/>
          <p:cNvSpPr txBox="1"/>
          <p:nvPr/>
        </p:nvSpPr>
        <p:spPr>
          <a:xfrm>
            <a:off x="990600" y="3124200"/>
            <a:ext cx="7467600" cy="276998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rgbClr val="073D76"/>
                </a:solidFill>
              </a:rPr>
              <a:t>Research: Positive Impact of Management-Labor Collaboration on Student Achievement</a:t>
            </a:r>
          </a:p>
          <a:p>
            <a:endParaRPr lang="en-US" sz="1000" dirty="0" smtClean="0">
              <a:solidFill>
                <a:srgbClr val="073D76"/>
              </a:solidFill>
            </a:endParaRPr>
          </a:p>
          <a:p>
            <a:pPr marL="285750" indent="-285750">
              <a:buFont typeface="Arial" panose="020B0604020202020204" pitchFamily="34" charset="0"/>
              <a:buChar char="•"/>
            </a:pPr>
            <a:r>
              <a:rPr lang="en-US" sz="2400" dirty="0" smtClean="0">
                <a:solidFill>
                  <a:srgbClr val="073D76"/>
                </a:solidFill>
              </a:rPr>
              <a:t>Second Cohort of Pilot Study</a:t>
            </a:r>
          </a:p>
          <a:p>
            <a:endParaRPr lang="en-US" sz="1000" dirty="0" smtClean="0">
              <a:solidFill>
                <a:srgbClr val="073D76"/>
              </a:solidFill>
            </a:endParaRPr>
          </a:p>
          <a:p>
            <a:pPr marL="285750" indent="-285750">
              <a:buFont typeface="Arial" panose="020B0604020202020204" pitchFamily="34" charset="0"/>
              <a:buChar char="•"/>
            </a:pPr>
            <a:r>
              <a:rPr lang="en-US" sz="2400" dirty="0" smtClean="0">
                <a:solidFill>
                  <a:srgbClr val="073D76"/>
                </a:solidFill>
              </a:rPr>
              <a:t>NJSBA, NJEA, NJASA, NJPTA, AFTNJ</a:t>
            </a:r>
          </a:p>
          <a:p>
            <a:endParaRPr lang="en-US" sz="1000" dirty="0" smtClean="0">
              <a:solidFill>
                <a:srgbClr val="073D76"/>
              </a:solidFill>
            </a:endParaRPr>
          </a:p>
          <a:p>
            <a:pPr marL="285750" indent="-285750">
              <a:buFont typeface="Arial" panose="020B0604020202020204" pitchFamily="34" charset="0"/>
              <a:buChar char="•"/>
            </a:pPr>
            <a:r>
              <a:rPr lang="en-US" sz="2400" dirty="0" smtClean="0">
                <a:solidFill>
                  <a:srgbClr val="073D76"/>
                </a:solidFill>
              </a:rPr>
              <a:t>$113,659 Grant from Federal Mediation and Conciliation Service</a:t>
            </a:r>
          </a:p>
        </p:txBody>
      </p:sp>
      <p:sp>
        <p:nvSpPr>
          <p:cNvPr id="6" name="TextBox 5"/>
          <p:cNvSpPr txBox="1"/>
          <p:nvPr/>
        </p:nvSpPr>
        <p:spPr>
          <a:xfrm>
            <a:off x="4299541" y="1743182"/>
            <a:ext cx="4539659" cy="1046440"/>
          </a:xfrm>
          <a:prstGeom prst="rect">
            <a:avLst/>
          </a:prstGeom>
          <a:noFill/>
          <a:ln w="6350">
            <a:solidFill>
              <a:srgbClr val="073D76"/>
            </a:solidFill>
          </a:ln>
        </p:spPr>
        <p:txBody>
          <a:bodyPr wrap="square" rtlCol="0">
            <a:spAutoFit/>
          </a:bodyPr>
          <a:lstStyle/>
          <a:p>
            <a:pPr algn="ctr"/>
            <a:endParaRPr lang="en-US" sz="400" b="1" dirty="0" smtClean="0">
              <a:solidFill>
                <a:srgbClr val="3366CC"/>
              </a:solidFill>
            </a:endParaRPr>
          </a:p>
          <a:p>
            <a:pPr algn="ctr"/>
            <a:r>
              <a:rPr lang="en-US" sz="2400" b="1" dirty="0" smtClean="0">
                <a:solidFill>
                  <a:srgbClr val="0033CC"/>
                </a:solidFill>
              </a:rPr>
              <a:t>New Jersey Management-Labor Collaborative Project</a:t>
            </a:r>
          </a:p>
          <a:p>
            <a:pPr algn="ctr"/>
            <a:endParaRPr lang="en-US" sz="800" b="1" dirty="0">
              <a:solidFill>
                <a:srgbClr val="3366CC"/>
              </a:solidFill>
            </a:endParaRPr>
          </a:p>
        </p:txBody>
      </p:sp>
    </p:spTree>
    <p:extLst>
      <p:ext uri="{BB962C8B-B14F-4D97-AF65-F5344CB8AC3E}">
        <p14:creationId xmlns:p14="http://schemas.microsoft.com/office/powerpoint/2010/main" val="306706830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0" y="228600"/>
            <a:ext cx="2666999" cy="624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66800" y="76200"/>
            <a:ext cx="7696200" cy="1446550"/>
          </a:xfrm>
          <a:prstGeom prst="rect">
            <a:avLst/>
          </a:prstGeom>
          <a:noFill/>
        </p:spPr>
        <p:txBody>
          <a:bodyPr wrap="square" rtlCol="0">
            <a:spAutoFit/>
          </a:bodyPr>
          <a:lstStyle/>
          <a:p>
            <a:pPr algn="ctr"/>
            <a:r>
              <a:rPr lang="en-US" sz="2700" b="1" dirty="0" smtClean="0">
                <a:solidFill>
                  <a:srgbClr val="800000"/>
                </a:solidFill>
              </a:rPr>
              <a:t>Goal Area: </a:t>
            </a:r>
            <a:r>
              <a:rPr lang="en-US" sz="2700" b="1" dirty="0" smtClean="0">
                <a:solidFill>
                  <a:srgbClr val="3366CC"/>
                </a:solidFill>
              </a:rPr>
              <a:t>Effective Governance through Training and Direct Services</a:t>
            </a:r>
          </a:p>
          <a:p>
            <a:pPr algn="ctr"/>
            <a:endParaRPr lang="en-US" sz="1000" i="1" dirty="0" smtClean="0">
              <a:solidFill>
                <a:srgbClr val="073D76"/>
              </a:solidFill>
            </a:endParaRPr>
          </a:p>
          <a:p>
            <a:pPr algn="ctr"/>
            <a:r>
              <a:rPr lang="en-US" sz="2200" i="1" dirty="0" smtClean="0">
                <a:solidFill>
                  <a:srgbClr val="073D76"/>
                </a:solidFill>
              </a:rPr>
              <a:t>N.J. board members will be the best trained in the U.S.</a:t>
            </a:r>
            <a:endParaRPr lang="en-US" sz="2200" i="1" dirty="0">
              <a:solidFill>
                <a:srgbClr val="073D76"/>
              </a:solidFill>
            </a:endParaRPr>
          </a:p>
        </p:txBody>
      </p:sp>
      <p:cxnSp>
        <p:nvCxnSpPr>
          <p:cNvPr id="8" name="Straight Connector 7"/>
          <p:cNvCxnSpPr/>
          <p:nvPr/>
        </p:nvCxnSpPr>
        <p:spPr bwMode="auto">
          <a:xfrm>
            <a:off x="866553" y="1538002"/>
            <a:ext cx="809669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TextBox 9"/>
          <p:cNvSpPr txBox="1"/>
          <p:nvPr/>
        </p:nvSpPr>
        <p:spPr>
          <a:xfrm>
            <a:off x="866553" y="1688454"/>
            <a:ext cx="4619847" cy="4401205"/>
          </a:xfrm>
          <a:prstGeom prst="rect">
            <a:avLst/>
          </a:prstGeom>
          <a:noFill/>
        </p:spPr>
        <p:txBody>
          <a:bodyPr wrap="square" rtlCol="0">
            <a:spAutoFit/>
          </a:bodyPr>
          <a:lstStyle/>
          <a:p>
            <a:pPr algn="ctr"/>
            <a:r>
              <a:rPr lang="en-US" sz="2400" b="1" dirty="0" smtClean="0">
                <a:solidFill>
                  <a:srgbClr val="073D76"/>
                </a:solidFill>
              </a:rPr>
              <a:t>Resource on Effective Board Membership </a:t>
            </a:r>
            <a:r>
              <a:rPr lang="en-US" sz="2400" dirty="0" smtClean="0">
                <a:solidFill>
                  <a:srgbClr val="073D76"/>
                </a:solidFill>
              </a:rPr>
              <a:t>(2016)</a:t>
            </a:r>
          </a:p>
          <a:p>
            <a:endParaRPr lang="en-US" sz="800" dirty="0" smtClean="0">
              <a:solidFill>
                <a:srgbClr val="073D76"/>
              </a:solidFill>
            </a:endParaRPr>
          </a:p>
          <a:p>
            <a:pPr marL="342900" indent="-342900">
              <a:buFont typeface="Arial" panose="020B0604020202020204" pitchFamily="34" charset="0"/>
              <a:buChar char="•"/>
            </a:pPr>
            <a:r>
              <a:rPr lang="en-US" sz="2400" dirty="0" smtClean="0">
                <a:solidFill>
                  <a:srgbClr val="073D76"/>
                </a:solidFill>
              </a:rPr>
              <a:t>Ethics</a:t>
            </a:r>
          </a:p>
          <a:p>
            <a:endParaRPr lang="en-US" sz="400" dirty="0" smtClean="0">
              <a:solidFill>
                <a:srgbClr val="073D76"/>
              </a:solidFill>
            </a:endParaRPr>
          </a:p>
          <a:p>
            <a:pPr marL="342900" indent="-342900">
              <a:buFont typeface="Arial" panose="020B0604020202020204" pitchFamily="34" charset="0"/>
              <a:buChar char="•"/>
            </a:pPr>
            <a:r>
              <a:rPr lang="en-US" sz="2400" dirty="0" smtClean="0">
                <a:solidFill>
                  <a:srgbClr val="073D76"/>
                </a:solidFill>
              </a:rPr>
              <a:t>Policy Development</a:t>
            </a:r>
          </a:p>
          <a:p>
            <a:endParaRPr lang="en-US" sz="400" dirty="0" smtClean="0">
              <a:solidFill>
                <a:srgbClr val="073D76"/>
              </a:solidFill>
            </a:endParaRPr>
          </a:p>
          <a:p>
            <a:pPr marL="342900" indent="-342900">
              <a:buFont typeface="Arial" panose="020B0604020202020204" pitchFamily="34" charset="0"/>
              <a:buChar char="•"/>
            </a:pPr>
            <a:r>
              <a:rPr lang="en-US" sz="2400" dirty="0" smtClean="0">
                <a:solidFill>
                  <a:srgbClr val="073D76"/>
                </a:solidFill>
              </a:rPr>
              <a:t>Collective Bargaining</a:t>
            </a:r>
          </a:p>
          <a:p>
            <a:endParaRPr lang="en-US" sz="400" dirty="0" smtClean="0">
              <a:solidFill>
                <a:srgbClr val="073D76"/>
              </a:solidFill>
            </a:endParaRPr>
          </a:p>
          <a:p>
            <a:pPr marL="342900" indent="-342900">
              <a:buFont typeface="Arial" panose="020B0604020202020204" pitchFamily="34" charset="0"/>
              <a:buChar char="•"/>
            </a:pPr>
            <a:r>
              <a:rPr lang="en-US" sz="2400" dirty="0" smtClean="0">
                <a:solidFill>
                  <a:srgbClr val="073D76"/>
                </a:solidFill>
              </a:rPr>
              <a:t>Curriculum</a:t>
            </a:r>
          </a:p>
          <a:p>
            <a:endParaRPr lang="en-US" sz="400" dirty="0" smtClean="0">
              <a:solidFill>
                <a:srgbClr val="073D76"/>
              </a:solidFill>
            </a:endParaRPr>
          </a:p>
          <a:p>
            <a:pPr marL="342900" indent="-342900">
              <a:buFont typeface="Arial" panose="020B0604020202020204" pitchFamily="34" charset="0"/>
              <a:buChar char="•"/>
            </a:pPr>
            <a:r>
              <a:rPr lang="en-US" sz="2400" dirty="0" smtClean="0">
                <a:solidFill>
                  <a:srgbClr val="073D76"/>
                </a:solidFill>
              </a:rPr>
              <a:t>Finance</a:t>
            </a:r>
          </a:p>
          <a:p>
            <a:endParaRPr lang="en-US" sz="400" dirty="0" smtClean="0">
              <a:solidFill>
                <a:srgbClr val="073D76"/>
              </a:solidFill>
            </a:endParaRPr>
          </a:p>
          <a:p>
            <a:pPr marL="342900" indent="-342900">
              <a:buFont typeface="Arial" panose="020B0604020202020204" pitchFamily="34" charset="0"/>
              <a:buChar char="•"/>
            </a:pPr>
            <a:r>
              <a:rPr lang="en-US" sz="2400" dirty="0" smtClean="0">
                <a:solidFill>
                  <a:srgbClr val="073D76"/>
                </a:solidFill>
              </a:rPr>
              <a:t>Student Achievement</a:t>
            </a:r>
          </a:p>
          <a:p>
            <a:endParaRPr lang="en-US" sz="400" dirty="0" smtClean="0">
              <a:solidFill>
                <a:srgbClr val="073D76"/>
              </a:solidFill>
            </a:endParaRPr>
          </a:p>
          <a:p>
            <a:pPr marL="342900" indent="-342900">
              <a:buFont typeface="Arial" panose="020B0604020202020204" pitchFamily="34" charset="0"/>
              <a:buChar char="•"/>
            </a:pPr>
            <a:r>
              <a:rPr lang="en-US" sz="2400" dirty="0" smtClean="0">
                <a:solidFill>
                  <a:srgbClr val="073D76"/>
                </a:solidFill>
              </a:rPr>
              <a:t>Special Education</a:t>
            </a:r>
          </a:p>
          <a:p>
            <a:endParaRPr lang="en-US" sz="400" dirty="0" smtClean="0">
              <a:solidFill>
                <a:srgbClr val="073D76"/>
              </a:solidFill>
            </a:endParaRPr>
          </a:p>
          <a:p>
            <a:pPr marL="342900" indent="-342900">
              <a:buFont typeface="Arial" panose="020B0604020202020204" pitchFamily="34" charset="0"/>
              <a:buChar char="•"/>
            </a:pPr>
            <a:r>
              <a:rPr lang="en-US" sz="2400" dirty="0" smtClean="0">
                <a:solidFill>
                  <a:srgbClr val="073D76"/>
                </a:solidFill>
              </a:rPr>
              <a:t>Advocacy</a:t>
            </a:r>
          </a:p>
          <a:p>
            <a:endParaRPr lang="en-US" sz="400" dirty="0" smtClean="0">
              <a:solidFill>
                <a:srgbClr val="073D76"/>
              </a:solidFill>
            </a:endParaRPr>
          </a:p>
        </p:txBody>
      </p:sp>
      <p:cxnSp>
        <p:nvCxnSpPr>
          <p:cNvPr id="12" name="Straight Connector 11"/>
          <p:cNvCxnSpPr/>
          <p:nvPr/>
        </p:nvCxnSpPr>
        <p:spPr bwMode="auto">
          <a:xfrm>
            <a:off x="1714500" y="1066800"/>
            <a:ext cx="64008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5122" name="Picture 2"/>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5217" y="1905000"/>
            <a:ext cx="3059430" cy="3968114"/>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8559704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0" y="228600"/>
            <a:ext cx="2666999" cy="624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66800" y="76200"/>
            <a:ext cx="7696200" cy="1446550"/>
          </a:xfrm>
          <a:prstGeom prst="rect">
            <a:avLst/>
          </a:prstGeom>
          <a:noFill/>
        </p:spPr>
        <p:txBody>
          <a:bodyPr wrap="square" rtlCol="0">
            <a:spAutoFit/>
          </a:bodyPr>
          <a:lstStyle/>
          <a:p>
            <a:pPr algn="ctr"/>
            <a:r>
              <a:rPr lang="en-US" sz="2700" b="1" dirty="0" smtClean="0">
                <a:solidFill>
                  <a:srgbClr val="800000"/>
                </a:solidFill>
              </a:rPr>
              <a:t>Goal Area: </a:t>
            </a:r>
            <a:r>
              <a:rPr lang="en-US" sz="2700" b="1" dirty="0" smtClean="0">
                <a:solidFill>
                  <a:srgbClr val="3366CC"/>
                </a:solidFill>
              </a:rPr>
              <a:t>Effective Governance through Training and Direct Services</a:t>
            </a:r>
          </a:p>
          <a:p>
            <a:pPr algn="ctr"/>
            <a:endParaRPr lang="en-US" sz="1000" i="1" dirty="0" smtClean="0">
              <a:solidFill>
                <a:srgbClr val="073D76"/>
              </a:solidFill>
            </a:endParaRPr>
          </a:p>
          <a:p>
            <a:pPr algn="ctr"/>
            <a:r>
              <a:rPr lang="en-US" sz="2200" i="1" dirty="0" smtClean="0">
                <a:solidFill>
                  <a:srgbClr val="073D76"/>
                </a:solidFill>
              </a:rPr>
              <a:t>N.J. board members will be the best trained in the U.S.</a:t>
            </a:r>
            <a:endParaRPr lang="en-US" sz="2200" i="1" dirty="0">
              <a:solidFill>
                <a:srgbClr val="073D76"/>
              </a:solidFill>
            </a:endParaRPr>
          </a:p>
        </p:txBody>
      </p:sp>
      <p:cxnSp>
        <p:nvCxnSpPr>
          <p:cNvPr id="8" name="Straight Connector 7"/>
          <p:cNvCxnSpPr/>
          <p:nvPr/>
        </p:nvCxnSpPr>
        <p:spPr bwMode="auto">
          <a:xfrm>
            <a:off x="866553" y="1538002"/>
            <a:ext cx="8096693"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0" name="TextBox 9"/>
          <p:cNvSpPr txBox="1"/>
          <p:nvPr/>
        </p:nvSpPr>
        <p:spPr>
          <a:xfrm>
            <a:off x="1600199" y="2057400"/>
            <a:ext cx="6905847" cy="3139321"/>
          </a:xfrm>
          <a:prstGeom prst="rect">
            <a:avLst/>
          </a:prstGeom>
          <a:noFill/>
        </p:spPr>
        <p:txBody>
          <a:bodyPr wrap="square" rtlCol="0">
            <a:spAutoFit/>
          </a:bodyPr>
          <a:lstStyle/>
          <a:p>
            <a:pPr marL="800100" lvl="1" indent="-342900">
              <a:buFont typeface="Symbol" panose="05050102010706020507" pitchFamily="18" charset="2"/>
              <a:buChar char=""/>
            </a:pPr>
            <a:endParaRPr lang="en-US" sz="600" dirty="0" smtClean="0">
              <a:solidFill>
                <a:srgbClr val="073D76"/>
              </a:solidFill>
            </a:endParaRPr>
          </a:p>
          <a:p>
            <a:r>
              <a:rPr lang="en-US" sz="2400" b="1" dirty="0" smtClean="0">
                <a:solidFill>
                  <a:srgbClr val="073D76"/>
                </a:solidFill>
              </a:rPr>
              <a:t>Ensure the Relevancy of Training</a:t>
            </a:r>
          </a:p>
          <a:p>
            <a:endParaRPr lang="en-US" sz="1000" b="1" dirty="0" smtClean="0">
              <a:solidFill>
                <a:srgbClr val="073D76"/>
              </a:solidFill>
            </a:endParaRPr>
          </a:p>
          <a:p>
            <a:pPr marL="342900" indent="-342900">
              <a:buFont typeface="Arial" panose="020B0604020202020204" pitchFamily="34" charset="0"/>
              <a:buChar char="•"/>
            </a:pPr>
            <a:r>
              <a:rPr lang="en-US" sz="2400" dirty="0">
                <a:solidFill>
                  <a:srgbClr val="073D76"/>
                </a:solidFill>
              </a:rPr>
              <a:t>School Security </a:t>
            </a:r>
            <a:r>
              <a:rPr lang="en-US" sz="2400" dirty="0" smtClean="0">
                <a:solidFill>
                  <a:srgbClr val="073D76"/>
                </a:solidFill>
              </a:rPr>
              <a:t>and Student Safety </a:t>
            </a:r>
            <a:r>
              <a:rPr lang="en-US" sz="2400" dirty="0">
                <a:solidFill>
                  <a:srgbClr val="073D76"/>
                </a:solidFill>
              </a:rPr>
              <a:t>(June 3</a:t>
            </a:r>
            <a:r>
              <a:rPr lang="en-US" sz="2400" dirty="0" smtClean="0">
                <a:solidFill>
                  <a:srgbClr val="073D76"/>
                </a:solidFill>
              </a:rPr>
              <a:t>)</a:t>
            </a:r>
          </a:p>
          <a:p>
            <a:endParaRPr lang="en-US" sz="800" dirty="0" smtClean="0">
              <a:solidFill>
                <a:srgbClr val="073D76"/>
              </a:solidFill>
            </a:endParaRPr>
          </a:p>
          <a:p>
            <a:pPr marL="342900" indent="-342900">
              <a:buFont typeface="Arial" panose="020B0604020202020204" pitchFamily="34" charset="0"/>
              <a:buChar char="•"/>
            </a:pPr>
            <a:r>
              <a:rPr lang="en-US" sz="2400" dirty="0" smtClean="0">
                <a:solidFill>
                  <a:srgbClr val="073D76"/>
                </a:solidFill>
              </a:rPr>
              <a:t>Fundamentals of School Law (June 23)</a:t>
            </a:r>
          </a:p>
          <a:p>
            <a:endParaRPr lang="en-US" sz="800" dirty="0" smtClean="0">
              <a:solidFill>
                <a:srgbClr val="073D76"/>
              </a:solidFill>
            </a:endParaRPr>
          </a:p>
          <a:p>
            <a:pPr marL="342900" indent="-342900">
              <a:buFont typeface="Arial" panose="020B0604020202020204" pitchFamily="34" charset="0"/>
              <a:buChar char="•"/>
            </a:pPr>
            <a:r>
              <a:rPr lang="en-US" sz="2400" dirty="0" smtClean="0">
                <a:solidFill>
                  <a:srgbClr val="073D76"/>
                </a:solidFill>
              </a:rPr>
              <a:t>Technology Conference (March 3)</a:t>
            </a:r>
          </a:p>
          <a:p>
            <a:endParaRPr lang="en-US" sz="800" dirty="0" smtClean="0">
              <a:solidFill>
                <a:srgbClr val="073D76"/>
              </a:solidFill>
            </a:endParaRPr>
          </a:p>
          <a:p>
            <a:pPr marL="342900" indent="-342900">
              <a:buFont typeface="Arial" panose="020B0604020202020204" pitchFamily="34" charset="0"/>
              <a:buChar char="•"/>
            </a:pPr>
            <a:r>
              <a:rPr lang="en-US" sz="2400" dirty="0" smtClean="0">
                <a:solidFill>
                  <a:srgbClr val="073D76"/>
                </a:solidFill>
              </a:rPr>
              <a:t>Charter School Bootcamp (April 12)</a:t>
            </a:r>
          </a:p>
          <a:p>
            <a:endParaRPr lang="en-US" sz="1000" dirty="0" smtClean="0">
              <a:solidFill>
                <a:srgbClr val="073D76"/>
              </a:solidFill>
            </a:endParaRPr>
          </a:p>
          <a:p>
            <a:pPr marL="342900" indent="-342900">
              <a:buFont typeface="Arial" panose="020B0604020202020204" pitchFamily="34" charset="0"/>
              <a:buChar char="•"/>
            </a:pPr>
            <a:r>
              <a:rPr lang="en-US" sz="2400" dirty="0">
                <a:solidFill>
                  <a:srgbClr val="073D76"/>
                </a:solidFill>
              </a:rPr>
              <a:t>Health Care Summit (September 28</a:t>
            </a:r>
            <a:r>
              <a:rPr lang="en-US" sz="2400" dirty="0" smtClean="0">
                <a:solidFill>
                  <a:srgbClr val="073D76"/>
                </a:solidFill>
              </a:rPr>
              <a:t>)</a:t>
            </a:r>
          </a:p>
          <a:p>
            <a:endParaRPr lang="en-US" sz="400" dirty="0" smtClean="0">
              <a:solidFill>
                <a:srgbClr val="073D76"/>
              </a:solidFill>
            </a:endParaRPr>
          </a:p>
        </p:txBody>
      </p:sp>
      <p:cxnSp>
        <p:nvCxnSpPr>
          <p:cNvPr id="12" name="Straight Connector 11"/>
          <p:cNvCxnSpPr/>
          <p:nvPr/>
        </p:nvCxnSpPr>
        <p:spPr bwMode="auto">
          <a:xfrm>
            <a:off x="1447800" y="1066800"/>
            <a:ext cx="69342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17196575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NJSBA powerpoint">
  <a:themeElements>
    <a:clrScheme name="NJSBA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JSBA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NJSBA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JSBA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JSBA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JSBA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JSBA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JSBA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JSBA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JSBA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JSBA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JSBA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JSBA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JSBA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NJSBA powerpoint</Template>
  <TotalTime>2212</TotalTime>
  <Words>3959</Words>
  <Application>Microsoft Office PowerPoint</Application>
  <PresentationFormat>On-screen Show (4:3)</PresentationFormat>
  <Paragraphs>375</Paragraphs>
  <Slides>22</Slides>
  <Notes>22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NJSBA powerpoint</vt:lpstr>
      <vt:lpstr>Custom Design</vt:lpstr>
      <vt:lpstr>NJSBA 2016: Helping Boards Unlock Student Potential</vt:lpstr>
      <vt:lpstr>PowerPoint Presentation</vt:lpstr>
      <vt:lpstr>PowerPoint Presentation</vt:lpstr>
      <vt:lpstr> NJSBA Strategic Plan  2015-2017 x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NJSBA 2016: Helping Boards Unlock Student Potential</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Belluscio</dc:creator>
  <cp:lastModifiedBy>Ann Marie Smith</cp:lastModifiedBy>
  <cp:revision>411</cp:revision>
  <cp:lastPrinted>2016-09-30T02:42:56Z</cp:lastPrinted>
  <dcterms:created xsi:type="dcterms:W3CDTF">2014-09-03T19:09:25Z</dcterms:created>
  <dcterms:modified xsi:type="dcterms:W3CDTF">2016-10-03T15:45:17Z</dcterms:modified>
</cp:coreProperties>
</file>