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08" r:id="rId4"/>
    <p:sldMasterId id="2147483720" r:id="rId5"/>
  </p:sldMasterIdLst>
  <p:notesMasterIdLst>
    <p:notesMasterId r:id="rId50"/>
  </p:notesMasterIdLst>
  <p:handoutMasterIdLst>
    <p:handoutMasterId r:id="rId51"/>
  </p:handoutMasterIdLst>
  <p:sldIdLst>
    <p:sldId id="537" r:id="rId6"/>
    <p:sldId id="438" r:id="rId7"/>
    <p:sldId id="345" r:id="rId8"/>
    <p:sldId id="511" r:id="rId9"/>
    <p:sldId id="403" r:id="rId10"/>
    <p:sldId id="510" r:id="rId11"/>
    <p:sldId id="512" r:id="rId12"/>
    <p:sldId id="518" r:id="rId13"/>
    <p:sldId id="513" r:id="rId14"/>
    <p:sldId id="514" r:id="rId15"/>
    <p:sldId id="515" r:id="rId16"/>
    <p:sldId id="516" r:id="rId17"/>
    <p:sldId id="517" r:id="rId18"/>
    <p:sldId id="533" r:id="rId19"/>
    <p:sldId id="440" r:id="rId20"/>
    <p:sldId id="543" r:id="rId21"/>
    <p:sldId id="544" r:id="rId22"/>
    <p:sldId id="503" r:id="rId23"/>
    <p:sldId id="539" r:id="rId24"/>
    <p:sldId id="506" r:id="rId25"/>
    <p:sldId id="522" r:id="rId26"/>
    <p:sldId id="505" r:id="rId27"/>
    <p:sldId id="504" r:id="rId28"/>
    <p:sldId id="410" r:id="rId29"/>
    <p:sldId id="542" r:id="rId30"/>
    <p:sldId id="534" r:id="rId31"/>
    <p:sldId id="538" r:id="rId32"/>
    <p:sldId id="519" r:id="rId33"/>
    <p:sldId id="527" r:id="rId34"/>
    <p:sldId id="521" r:id="rId35"/>
    <p:sldId id="535" r:id="rId36"/>
    <p:sldId id="536" r:id="rId37"/>
    <p:sldId id="547" r:id="rId38"/>
    <p:sldId id="549" r:id="rId39"/>
    <p:sldId id="523" r:id="rId40"/>
    <p:sldId id="524" r:id="rId41"/>
    <p:sldId id="548" r:id="rId42"/>
    <p:sldId id="525" r:id="rId43"/>
    <p:sldId id="546" r:id="rId44"/>
    <p:sldId id="541" r:id="rId45"/>
    <p:sldId id="529" r:id="rId46"/>
    <p:sldId id="532" r:id="rId47"/>
    <p:sldId id="468" r:id="rId48"/>
    <p:sldId id="540"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B3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70" autoAdjust="0"/>
    <p:restoredTop sz="94662" autoAdjust="0"/>
  </p:normalViewPr>
  <p:slideViewPr>
    <p:cSldViewPr>
      <p:cViewPr varScale="1">
        <p:scale>
          <a:sx n="90" d="100"/>
          <a:sy n="90" d="100"/>
        </p:scale>
        <p:origin x="1434" y="84"/>
      </p:cViewPr>
      <p:guideLst>
        <p:guide orient="horz" pos="2160"/>
        <p:guide pos="2880"/>
      </p:guideLst>
    </p:cSldViewPr>
  </p:slideViewPr>
  <p:notesTextViewPr>
    <p:cViewPr>
      <p:scale>
        <a:sx n="100" d="100"/>
        <a:sy n="100" d="100"/>
      </p:scale>
      <p:origin x="0" y="0"/>
    </p:cViewPr>
  </p:notesTextViewPr>
  <p:sorterViewPr>
    <p:cViewPr>
      <p:scale>
        <a:sx n="74" d="100"/>
        <a:sy n="74" d="100"/>
      </p:scale>
      <p:origin x="0" y="1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F1938C7-4E54-4DB3-ADE6-CD18A06994CC}" type="datetimeFigureOut">
              <a:rPr lang="en-US" smtClean="0"/>
              <a:pPr/>
              <a:t>3/3/2016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1E813EF-1D76-4091-834D-7BA5AA4E18DB}" type="slidenum">
              <a:rPr lang="en-US" smtClean="0"/>
              <a:pPr/>
              <a:t>‹#›</a:t>
            </a:fld>
            <a:endParaRPr lang="en-US" dirty="0"/>
          </a:p>
        </p:txBody>
      </p:sp>
    </p:spTree>
    <p:extLst>
      <p:ext uri="{BB962C8B-B14F-4D97-AF65-F5344CB8AC3E}">
        <p14:creationId xmlns:p14="http://schemas.microsoft.com/office/powerpoint/2010/main" val="2683655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39FE5F-DD05-4BD0-BE0F-672936E205B8}" type="datetimeFigureOut">
              <a:rPr lang="en-US" smtClean="0"/>
              <a:pPr/>
              <a:t>3/3/2016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F3F930-F0B9-4BE5-9116-A4F95D2A0336}" type="slidenum">
              <a:rPr lang="en-US" smtClean="0"/>
              <a:pPr/>
              <a:t>‹#›</a:t>
            </a:fld>
            <a:endParaRPr lang="en-US" dirty="0"/>
          </a:p>
        </p:txBody>
      </p:sp>
    </p:spTree>
    <p:extLst>
      <p:ext uri="{BB962C8B-B14F-4D97-AF65-F5344CB8AC3E}">
        <p14:creationId xmlns:p14="http://schemas.microsoft.com/office/powerpoint/2010/main" val="224073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B22801-C156-45DC-88DC-A770938EBCAB}" type="slidenum">
              <a:rPr lang="en-US" smtClean="0"/>
              <a:pPr/>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2519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6B22801-C156-45DC-88DC-A770938EBCAB}" type="slidenum">
              <a:rPr lang="en-US" smtClean="0"/>
              <a:pPr/>
              <a:t>9</a:t>
            </a:fld>
            <a:endParaRPr lang="en-US" dirty="0"/>
          </a:p>
        </p:txBody>
      </p:sp>
    </p:spTree>
    <p:extLst>
      <p:ext uri="{BB962C8B-B14F-4D97-AF65-F5344CB8AC3E}">
        <p14:creationId xmlns:p14="http://schemas.microsoft.com/office/powerpoint/2010/main" val="222209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AF1796-EA5C-BE43-A2FE-6223D651C908}" type="slidenum">
              <a:rPr lang="en-US" smtClean="0"/>
              <a:pPr/>
              <a:t>31</a:t>
            </a:fld>
            <a:endParaRPr lang="en-US" dirty="0"/>
          </a:p>
        </p:txBody>
      </p:sp>
    </p:spTree>
    <p:extLst>
      <p:ext uri="{BB962C8B-B14F-4D97-AF65-F5344CB8AC3E}">
        <p14:creationId xmlns:p14="http://schemas.microsoft.com/office/powerpoint/2010/main" val="39913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AF1796-EA5C-BE43-A2FE-6223D651C908}" type="slidenum">
              <a:rPr lang="en-US" smtClean="0"/>
              <a:pPr/>
              <a:t>32</a:t>
            </a:fld>
            <a:endParaRPr lang="en-US" dirty="0"/>
          </a:p>
        </p:txBody>
      </p:sp>
    </p:spTree>
    <p:extLst>
      <p:ext uri="{BB962C8B-B14F-4D97-AF65-F5344CB8AC3E}">
        <p14:creationId xmlns:p14="http://schemas.microsoft.com/office/powerpoint/2010/main" val="39913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A43EF0-2FDC-4320-9856-B84BD5C6DED7}" type="slidenum">
              <a:rPr lang="en-US" smtClean="0"/>
              <a:pPr/>
              <a:t>41</a:t>
            </a:fld>
            <a:endParaRPr lang="en-US" dirty="0"/>
          </a:p>
        </p:txBody>
      </p:sp>
    </p:spTree>
    <p:extLst>
      <p:ext uri="{BB962C8B-B14F-4D97-AF65-F5344CB8AC3E}">
        <p14:creationId xmlns:p14="http://schemas.microsoft.com/office/powerpoint/2010/main" val="181669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B77D90-B2E4-40C5-8763-E1970CCEEE15}" type="datetime1">
              <a:rPr lang="en-US" smtClean="0"/>
              <a:pPr/>
              <a:t>3/3/2016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05388-87DF-43CB-BDBA-8CC88B406F03}" type="datetime1">
              <a:rPr lang="en-US" smtClean="0"/>
              <a:pPr/>
              <a:t>3/3/2016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24600"/>
            <a:ext cx="2133600" cy="365125"/>
          </a:xfrm>
        </p:spPr>
        <p:txBody>
          <a:bodyPr/>
          <a:lstStyle/>
          <a:p>
            <a:fld id="{CB71BDC6-26A5-4A32-BC09-B7CB1F2AD829}" type="datetime1">
              <a:rPr lang="en-US" smtClean="0"/>
              <a:pPr/>
              <a:t>3/3/2016</a:t>
            </a:fld>
            <a:endParaRPr lang="en-US" dirty="0"/>
          </a:p>
        </p:txBody>
      </p:sp>
      <p:sp>
        <p:nvSpPr>
          <p:cNvPr id="5" name="Footer Placeholder 4"/>
          <p:cNvSpPr>
            <a:spLocks noGrp="1"/>
          </p:cNvSpPr>
          <p:nvPr>
            <p:ph type="ftr" sz="quarter" idx="11"/>
          </p:nvPr>
        </p:nvSpPr>
        <p:spPr>
          <a:xfrm>
            <a:off x="5867400" y="63246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57200" y="6324600"/>
            <a:ext cx="2133600" cy="365125"/>
          </a:xfrm>
        </p:spPr>
        <p:txBody>
          <a:bodyPr/>
          <a:lstStyle/>
          <a:p>
            <a:fld id="{BF065549-2B79-41AC-B667-BBEEF18D374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4B2DDC-1280-49FA-8F00-A38477141CC8}"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16802ED0-0CDF-4603-B0F6-75D8F9E3230D}" type="slidenum">
              <a:rPr lang="en-US" smtClean="0">
                <a:solidFill>
                  <a:prstClr val="white"/>
                </a:solidFill>
              </a:rPr>
              <a:pPr/>
              <a:t>‹#›</a:t>
            </a:fld>
            <a:fld id="{9B6FF3F9-14AB-41E5-8F65-EE98B323808D}" type="slidenum">
              <a:rPr lang="en-US" smtClean="0">
                <a:solidFill>
                  <a:prstClr val="white"/>
                </a:solidFill>
              </a:rPr>
              <a:pPr/>
              <a:t>‹#›</a:t>
            </a:fld>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352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A9C37-740E-4B9B-885B-CFF76144559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lvl1pPr>
              <a:defRPr/>
            </a:lvl1pPr>
          </a:lstStyle>
          <a:p>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361152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E7F35-F3EF-4082-A752-A90FB58F461F}"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547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DDF4E4-A26F-45C8-B0D1-1972A955C94A}"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850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FAD6C7-CB24-4A98-A9E0-3E9BC2923762}" type="datetime1">
              <a:rPr lang="en-US" smtClean="0">
                <a:solidFill>
                  <a:srgbClr val="1D1756">
                    <a:tint val="75000"/>
                  </a:srgbClr>
                </a:solidFill>
              </a:rPr>
              <a:pPr/>
              <a:t>3/3/2016</a:t>
            </a:fld>
            <a:endParaRPr lang="en-US" dirty="0">
              <a:solidFill>
                <a:srgbClr val="1D1756">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9" name="Slide Number Placeholder 8"/>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974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F3ECC-7B4A-4A51-A374-4751C76012CE}" type="datetime1">
              <a:rPr lang="en-US" smtClean="0">
                <a:solidFill>
                  <a:srgbClr val="1D1756">
                    <a:tint val="75000"/>
                  </a:srgbClr>
                </a:solidFill>
              </a:rPr>
              <a:pPr/>
              <a:t>3/3/2016</a:t>
            </a:fld>
            <a:endParaRPr lang="en-US" dirty="0">
              <a:solidFill>
                <a:srgbClr val="1D1756">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5" name="Slide Number Placeholder 4"/>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738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A6453-7EEF-44E5-96B9-842E3AD914C0}" type="datetime1">
              <a:rPr lang="en-US" smtClean="0">
                <a:solidFill>
                  <a:srgbClr val="1D1756">
                    <a:tint val="75000"/>
                  </a:srgbClr>
                </a:solidFill>
              </a:rPr>
              <a:pPr/>
              <a:t>3/3/2016</a:t>
            </a:fld>
            <a:endParaRPr lang="en-US" dirty="0">
              <a:solidFill>
                <a:srgbClr val="1D1756">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4" name="Slide Number Placeholder 3"/>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7153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C1298-4F6F-4243-91B3-05360BF47624}"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44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43176-4C52-4EB4-90EF-3B1E34D98DFC}" type="datetime1">
              <a:rPr lang="en-US" smtClean="0"/>
              <a:pPr/>
              <a:t>3/3/2016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696F0-F967-4CCD-9CD9-528E4A6A77D7}"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2025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34CFD-4B68-408B-9CBD-33420D8B8146}"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8060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24600"/>
            <a:ext cx="2133600" cy="365125"/>
          </a:xfrm>
        </p:spPr>
        <p:txBody>
          <a:bodyPr/>
          <a:lstStyle/>
          <a:p>
            <a:fld id="{CA8B4CC5-3C32-4783-8FB6-3904E00F1378}"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5867400" y="632460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BF065549-2B79-41AC-B667-BBEEF18D374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9921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D4AA38-109F-44CB-A5D8-3C4A6E06430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978063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85E84-9E31-488C-A9B3-6BB7143752A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225571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3AAEB3E-2628-4DB2-BD74-5E71F1BB98C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36018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6D2F9-7207-480C-A540-9C55B71E48D3}"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69850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4D4B3-DD97-4736-B088-862020D11D72}" type="datetime1">
              <a:rPr lang="en-US" smtClean="0">
                <a:solidFill>
                  <a:srgbClr val="1D1756">
                    <a:tint val="75000"/>
                  </a:srgbClr>
                </a:solidFill>
              </a:rPr>
              <a:pPr/>
              <a:t>3/3/2016</a:t>
            </a:fld>
            <a:endParaRPr lang="en-US" dirty="0">
              <a:solidFill>
                <a:srgbClr val="1D1756">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9" name="Slide Number Placeholder 8"/>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675459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6E871-D114-4FEA-BA39-D18CABA3F546}" type="datetime1">
              <a:rPr lang="en-US" smtClean="0">
                <a:solidFill>
                  <a:srgbClr val="1D1756">
                    <a:tint val="75000"/>
                  </a:srgbClr>
                </a:solidFill>
              </a:rPr>
              <a:pPr/>
              <a:t>3/3/2016</a:t>
            </a:fld>
            <a:endParaRPr lang="en-US" dirty="0">
              <a:solidFill>
                <a:srgbClr val="1D1756">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5" name="Slide Number Placeholder 4"/>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875345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F27C8-A1F8-4E1F-9627-9F1E2441E2F4}" type="datetime1">
              <a:rPr lang="en-US" smtClean="0">
                <a:solidFill>
                  <a:srgbClr val="1D1756">
                    <a:tint val="75000"/>
                  </a:srgbClr>
                </a:solidFill>
              </a:rPr>
              <a:pPr/>
              <a:t>3/3/2016</a:t>
            </a:fld>
            <a:endParaRPr lang="en-US" dirty="0">
              <a:solidFill>
                <a:srgbClr val="1D1756">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4" name="Slide Number Placeholder 3"/>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68222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9D0EFF-4101-4EAE-B870-22015D513E61}" type="datetime1">
              <a:rPr lang="en-US" smtClean="0"/>
              <a:pPr/>
              <a:t>3/3/2016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D5EC-EEB0-4BA3-9E7C-97F2AAE0FF2D}"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645959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02235-B70F-4F35-B1A0-4B427B68AC39}"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0261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9E8FA-274B-44BE-90F2-54768E4BE949}"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093059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24600"/>
            <a:ext cx="2133600" cy="365125"/>
          </a:xfrm>
        </p:spPr>
        <p:txBody>
          <a:bodyPr/>
          <a:lstStyle/>
          <a:p>
            <a:fld id="{FF9E2FB6-71B0-4EE7-91C0-02FA8D8541E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5867400" y="632460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871030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D4AA38-109F-44CB-A5D8-3C4A6E06430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364475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85E84-9E31-488C-A9B3-6BB7143752A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509235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3AAEB3E-2628-4DB2-BD74-5E71F1BB98C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899403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6D2F9-7207-480C-A540-9C55B71E48D3}"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493394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4D4B3-DD97-4736-B088-862020D11D72}" type="datetime1">
              <a:rPr lang="en-US" smtClean="0">
                <a:solidFill>
                  <a:srgbClr val="1D1756">
                    <a:tint val="75000"/>
                  </a:srgbClr>
                </a:solidFill>
              </a:rPr>
              <a:pPr/>
              <a:t>3/3/2016</a:t>
            </a:fld>
            <a:endParaRPr lang="en-US" dirty="0">
              <a:solidFill>
                <a:srgbClr val="1D1756">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9" name="Slide Number Placeholder 8"/>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44085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6E871-D114-4FEA-BA39-D18CABA3F546}" type="datetime1">
              <a:rPr lang="en-US" smtClean="0">
                <a:solidFill>
                  <a:srgbClr val="1D1756">
                    <a:tint val="75000"/>
                  </a:srgbClr>
                </a:solidFill>
              </a:rPr>
              <a:pPr/>
              <a:t>3/3/2016</a:t>
            </a:fld>
            <a:endParaRPr lang="en-US" dirty="0">
              <a:solidFill>
                <a:srgbClr val="1D1756">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5" name="Slide Number Placeholder 4"/>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94876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EFD17-BB79-491E-A2D4-A7CECEE12555}" type="datetime1">
              <a:rPr lang="en-US" smtClean="0"/>
              <a:pPr/>
              <a:t>3/3/2016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F27C8-A1F8-4E1F-9627-9F1E2441E2F4}" type="datetime1">
              <a:rPr lang="en-US" smtClean="0">
                <a:solidFill>
                  <a:srgbClr val="1D1756">
                    <a:tint val="75000"/>
                  </a:srgbClr>
                </a:solidFill>
              </a:rPr>
              <a:pPr/>
              <a:t>3/3/2016</a:t>
            </a:fld>
            <a:endParaRPr lang="en-US" dirty="0">
              <a:solidFill>
                <a:srgbClr val="1D1756">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4" name="Slide Number Placeholder 3"/>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3048741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D5EC-EEB0-4BA3-9E7C-97F2AAE0FF2D}"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451324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02235-B70F-4F35-B1A0-4B427B68AC39}"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40716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9E8FA-274B-44BE-90F2-54768E4BE949}"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834040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24600"/>
            <a:ext cx="2133600" cy="365125"/>
          </a:xfrm>
        </p:spPr>
        <p:txBody>
          <a:bodyPr/>
          <a:lstStyle/>
          <a:p>
            <a:fld id="{FF9E2FB6-71B0-4EE7-91C0-02FA8D8541E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5867400" y="632460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05206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0D4AA38-109F-44CB-A5D8-3C4A6E06430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784887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85E84-9E31-488C-A9B3-6BB7143752A2}"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362139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3AAEB3E-2628-4DB2-BD74-5E71F1BB98C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503035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6D2F9-7207-480C-A540-9C55B71E48D3}"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561848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4D4B3-DD97-4736-B088-862020D11D72}" type="datetime1">
              <a:rPr lang="en-US" smtClean="0">
                <a:solidFill>
                  <a:srgbClr val="1D1756">
                    <a:tint val="75000"/>
                  </a:srgbClr>
                </a:solidFill>
              </a:rPr>
              <a:pPr/>
              <a:t>3/3/2016</a:t>
            </a:fld>
            <a:endParaRPr lang="en-US" dirty="0">
              <a:solidFill>
                <a:srgbClr val="1D1756">
                  <a:tint val="75000"/>
                </a:srgb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9" name="Slide Number Placeholder 8"/>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0692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E1895-D93F-4E7D-A00F-DE7406B9A683}" type="datetime1">
              <a:rPr lang="en-US" smtClean="0"/>
              <a:pPr/>
              <a:t>3/3/2016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6E871-D114-4FEA-BA39-D18CABA3F546}" type="datetime1">
              <a:rPr lang="en-US" smtClean="0">
                <a:solidFill>
                  <a:srgbClr val="1D1756">
                    <a:tint val="75000"/>
                  </a:srgbClr>
                </a:solidFill>
              </a:rPr>
              <a:pPr/>
              <a:t>3/3/2016</a:t>
            </a:fld>
            <a:endParaRPr lang="en-US" dirty="0">
              <a:solidFill>
                <a:srgbClr val="1D1756">
                  <a:tint val="75000"/>
                </a:srgb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5" name="Slide Number Placeholder 4"/>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775540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F27C8-A1F8-4E1F-9627-9F1E2441E2F4}" type="datetime1">
              <a:rPr lang="en-US" smtClean="0">
                <a:solidFill>
                  <a:srgbClr val="1D1756">
                    <a:tint val="75000"/>
                  </a:srgbClr>
                </a:solidFill>
              </a:rPr>
              <a:pPr/>
              <a:t>3/3/2016</a:t>
            </a:fld>
            <a:endParaRPr lang="en-US" dirty="0">
              <a:solidFill>
                <a:srgbClr val="1D1756">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4" name="Slide Number Placeholder 3"/>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2805989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D5EC-EEB0-4BA3-9E7C-97F2AAE0FF2D}"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55518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D02235-B70F-4F35-B1A0-4B427B68AC39}" type="datetime1">
              <a:rPr lang="en-US" smtClean="0">
                <a:solidFill>
                  <a:srgbClr val="1D1756">
                    <a:tint val="75000"/>
                  </a:srgbClr>
                </a:solidFill>
              </a:rPr>
              <a:pPr/>
              <a:t>3/3/2016</a:t>
            </a:fld>
            <a:endParaRPr lang="en-US" dirty="0">
              <a:solidFill>
                <a:srgbClr val="1D1756">
                  <a:tint val="75000"/>
                </a:srgb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7" name="Slide Number Placeholder 6"/>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4255189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9E8FA-274B-44BE-90F2-54768E4BE949}"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179542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24600"/>
            <a:ext cx="2133600" cy="365125"/>
          </a:xfrm>
        </p:spPr>
        <p:txBody>
          <a:bodyPr/>
          <a:lstStyle/>
          <a:p>
            <a:fld id="{FF9E2FB6-71B0-4EE7-91C0-02FA8D8541E1}" type="datetime1">
              <a:rPr lang="en-US" smtClean="0">
                <a:solidFill>
                  <a:srgbClr val="1D1756">
                    <a:tint val="75000"/>
                  </a:srgbClr>
                </a:solidFill>
              </a:rPr>
              <a:pPr/>
              <a:t>3/3/2016</a:t>
            </a:fld>
            <a:endParaRPr lang="en-US" dirty="0">
              <a:solidFill>
                <a:srgbClr val="1D1756">
                  <a:tint val="75000"/>
                </a:srgbClr>
              </a:solidFill>
            </a:endParaRPr>
          </a:p>
        </p:txBody>
      </p:sp>
      <p:sp>
        <p:nvSpPr>
          <p:cNvPr id="5" name="Footer Placeholder 4"/>
          <p:cNvSpPr>
            <a:spLocks noGrp="1"/>
          </p:cNvSpPr>
          <p:nvPr>
            <p:ph type="ftr" sz="quarter" idx="11"/>
          </p:nvPr>
        </p:nvSpPr>
        <p:spPr>
          <a:xfrm>
            <a:off x="5867400" y="6324600"/>
            <a:ext cx="2895600" cy="365125"/>
          </a:xfrm>
          <a:prstGeom prst="rect">
            <a:avLst/>
          </a:prstGeom>
        </p:spPr>
        <p:txBody>
          <a:bodyPr/>
          <a:lstStyle/>
          <a:p>
            <a:endParaRPr lang="en-US" dirty="0">
              <a:solidFill>
                <a:srgbClr val="1D1756"/>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BF065549-2B79-41AC-B667-BBEEF18D3741}" type="slidenum">
              <a:rPr lang="en-US" smtClean="0">
                <a:solidFill>
                  <a:srgbClr val="1D1756">
                    <a:tint val="75000"/>
                  </a:srgbClr>
                </a:solidFill>
              </a:rPr>
              <a:pPr/>
              <a:t>‹#›</a:t>
            </a:fld>
            <a:endParaRPr lang="en-US" dirty="0">
              <a:solidFill>
                <a:srgbClr val="1D1756">
                  <a:tint val="75000"/>
                </a:srgbClr>
              </a:solidFill>
            </a:endParaRPr>
          </a:p>
        </p:txBody>
      </p:sp>
    </p:spTree>
    <p:extLst>
      <p:ext uri="{BB962C8B-B14F-4D97-AF65-F5344CB8AC3E}">
        <p14:creationId xmlns:p14="http://schemas.microsoft.com/office/powerpoint/2010/main" val="147186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8591D-7BA2-4BEE-B1DF-527CA908B2A5}" type="datetime1">
              <a:rPr lang="en-US" smtClean="0"/>
              <a:pPr/>
              <a:t>3/3/2016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29C37-4B48-4967-81DC-2012E8DCEEF1}" type="datetime1">
              <a:rPr lang="en-US" smtClean="0"/>
              <a:pPr/>
              <a:t>3/3/2016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37D70-D550-4722-8826-D1D715A6DBA1}" type="datetime1">
              <a:rPr lang="en-US" smtClean="0"/>
              <a:pPr/>
              <a:t>3/3/2016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0A2B3-95E0-4B51-8614-3B73EEAE7208}" type="datetime1">
              <a:rPr lang="en-US" smtClean="0"/>
              <a:pPr/>
              <a:t>3/3/2016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F065549-2B79-41AC-B667-BBEEF18D37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ck.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D6953-BCBA-4741-9B76-E045442B5BB8}" type="datetime1">
              <a:rPr lang="en-US" smtClean="0"/>
              <a:pPr/>
              <a:t>3/3/2016</a:t>
            </a:fld>
            <a:endParaRPr lang="en-US" dirty="0"/>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F065549-2B79-41AC-B667-BBEEF18D3741}"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ck.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4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D1905-A39D-42C2-93CC-7638063AAE22}" type="datetime1">
              <a:rPr lang="en-US" smtClean="0">
                <a:solidFill>
                  <a:srgbClr val="1D1756">
                    <a:tint val="75000"/>
                  </a:srgbClr>
                </a:solidFill>
              </a:rPr>
              <a:pPr/>
              <a:t>3/3/2016</a:t>
            </a:fld>
            <a:endParaRPr lang="en-US" dirty="0">
              <a:solidFill>
                <a:srgbClr val="1D1756">
                  <a:tint val="75000"/>
                </a:srgbClr>
              </a:solidFill>
            </a:endParaRPr>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r">
              <a:defRPr sz="1200" b="1" i="0" baseline="0">
                <a:solidFill>
                  <a:schemeClr val="bg1"/>
                </a:solidFill>
              </a:defRPr>
            </a:lvl1pPr>
          </a:lstStyle>
          <a:p>
            <a:pPr algn="l"/>
            <a:r>
              <a:rPr lang="en-US" dirty="0" smtClean="0">
                <a:solidFill>
                  <a:prstClr val="white"/>
                </a:solidFill>
              </a:rPr>
              <a:t>1</a:t>
            </a:r>
            <a:endParaRPr lang="en-US" dirty="0">
              <a:solidFill>
                <a:prstClr val="white"/>
              </a:solidFill>
            </a:endParaRPr>
          </a:p>
        </p:txBody>
      </p:sp>
    </p:spTree>
    <p:extLst>
      <p:ext uri="{BB962C8B-B14F-4D97-AF65-F5344CB8AC3E}">
        <p14:creationId xmlns:p14="http://schemas.microsoft.com/office/powerpoint/2010/main" val="22133880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ck.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ECAAF-E8E3-4C49-8249-B617806FC0FA}" type="datetime1">
              <a:rPr lang="en-US" smtClean="0">
                <a:solidFill>
                  <a:srgbClr val="1D1756">
                    <a:tint val="75000"/>
                  </a:srgbClr>
                </a:solidFill>
              </a:rPr>
              <a:pPr/>
              <a:t>3/3/2016</a:t>
            </a:fld>
            <a:endParaRPr lang="en-US" dirty="0">
              <a:solidFill>
                <a:srgbClr val="1D1756">
                  <a:tint val="75000"/>
                </a:srgbClr>
              </a:solidFill>
            </a:endParaRPr>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F065549-2B79-41AC-B667-BBEEF18D3741}" type="slidenum">
              <a:rPr lang="en-US" smtClean="0">
                <a:solidFill>
                  <a:srgbClr val="1D1756">
                    <a:tint val="75000"/>
                  </a:srgbClr>
                </a:solidFill>
              </a:rPr>
              <a:pPr algn="l"/>
              <a:t>‹#›</a:t>
            </a:fld>
            <a:endParaRPr lang="en-US" dirty="0">
              <a:solidFill>
                <a:srgbClr val="1D1756">
                  <a:tint val="75000"/>
                </a:srgbClr>
              </a:solidFill>
            </a:endParaRPr>
          </a:p>
        </p:txBody>
      </p:sp>
    </p:spTree>
    <p:extLst>
      <p:ext uri="{BB962C8B-B14F-4D97-AF65-F5344CB8AC3E}">
        <p14:creationId xmlns:p14="http://schemas.microsoft.com/office/powerpoint/2010/main" val="888825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ck.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ECAAF-E8E3-4C49-8249-B617806FC0FA}" type="datetime1">
              <a:rPr lang="en-US" smtClean="0">
                <a:solidFill>
                  <a:srgbClr val="1D1756">
                    <a:tint val="75000"/>
                  </a:srgbClr>
                </a:solidFill>
              </a:rPr>
              <a:pPr/>
              <a:t>3/3/2016</a:t>
            </a:fld>
            <a:endParaRPr lang="en-US" dirty="0">
              <a:solidFill>
                <a:srgbClr val="1D1756">
                  <a:tint val="75000"/>
                </a:srgbClr>
              </a:solidFill>
            </a:endParaRPr>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F065549-2B79-41AC-B667-BBEEF18D3741}" type="slidenum">
              <a:rPr lang="en-US" smtClean="0">
                <a:solidFill>
                  <a:srgbClr val="1D1756">
                    <a:tint val="75000"/>
                  </a:srgbClr>
                </a:solidFill>
              </a:rPr>
              <a:pPr algn="l"/>
              <a:t>‹#›</a:t>
            </a:fld>
            <a:endParaRPr lang="en-US" dirty="0">
              <a:solidFill>
                <a:srgbClr val="1D1756">
                  <a:tint val="75000"/>
                </a:srgbClr>
              </a:solidFill>
            </a:endParaRPr>
          </a:p>
        </p:txBody>
      </p:sp>
    </p:spTree>
    <p:extLst>
      <p:ext uri="{BB962C8B-B14F-4D97-AF65-F5344CB8AC3E}">
        <p14:creationId xmlns:p14="http://schemas.microsoft.com/office/powerpoint/2010/main" val="4364935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bck.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ECAAF-E8E3-4C49-8249-B617806FC0FA}" type="datetime1">
              <a:rPr lang="en-US" smtClean="0">
                <a:solidFill>
                  <a:srgbClr val="1D1756">
                    <a:tint val="75000"/>
                  </a:srgbClr>
                </a:solidFill>
              </a:rPr>
              <a:pPr/>
              <a:t>3/3/2016</a:t>
            </a:fld>
            <a:endParaRPr lang="en-US" dirty="0">
              <a:solidFill>
                <a:srgbClr val="1D1756">
                  <a:tint val="75000"/>
                </a:srgbClr>
              </a:solidFill>
            </a:endParaRPr>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F065549-2B79-41AC-B667-BBEEF18D3741}" type="slidenum">
              <a:rPr lang="en-US" smtClean="0">
                <a:solidFill>
                  <a:srgbClr val="1D1756">
                    <a:tint val="75000"/>
                  </a:srgbClr>
                </a:solidFill>
              </a:rPr>
              <a:pPr algn="l"/>
              <a:t>‹#›</a:t>
            </a:fld>
            <a:endParaRPr lang="en-US" dirty="0">
              <a:solidFill>
                <a:srgbClr val="1D1756">
                  <a:tint val="75000"/>
                </a:srgbClr>
              </a:solidFill>
            </a:endParaRPr>
          </a:p>
        </p:txBody>
      </p:sp>
    </p:spTree>
    <p:extLst>
      <p:ext uri="{BB962C8B-B14F-4D97-AF65-F5344CB8AC3E}">
        <p14:creationId xmlns:p14="http://schemas.microsoft.com/office/powerpoint/2010/main" val="15277856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mailto:devans@paterson.nj.k12.us" TargetMode="External"/><Relationship Id="rId2" Type="http://schemas.openxmlformats.org/officeDocument/2006/relationships/image" Target="../media/image12.png"/><Relationship Id="rId1" Type="http://schemas.openxmlformats.org/officeDocument/2006/relationships/slideLayout" Target="../slideLayouts/slideLayout46.xml"/><Relationship Id="rId5" Type="http://schemas.openxmlformats.org/officeDocument/2006/relationships/image" Target="../media/image13.jpeg"/><Relationship Id="rId4" Type="http://schemas.openxmlformats.org/officeDocument/2006/relationships/hyperlink" Target="mailto:eshafer@paterson.k12.nj.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10600" cy="1470025"/>
          </a:xfrm>
        </p:spPr>
        <p:txBody>
          <a:bodyPr>
            <a:noAutofit/>
          </a:bodyPr>
          <a:lstStyle/>
          <a:p>
            <a:r>
              <a:rPr lang="en-US" sz="4000" b="1" dirty="0" smtClean="0"/>
              <a:t>District Annual Report</a:t>
            </a:r>
            <a:br>
              <a:rPr lang="en-US" sz="4000" b="1" dirty="0" smtClean="0"/>
            </a:br>
            <a:r>
              <a:rPr lang="en-US" sz="4000" b="1" dirty="0" smtClean="0"/>
              <a:t>2014-2015</a:t>
            </a:r>
            <a:endParaRPr lang="en-US" sz="4000" dirty="0"/>
          </a:p>
        </p:txBody>
      </p:sp>
      <p:sp>
        <p:nvSpPr>
          <p:cNvPr id="3" name="TextBox 2"/>
          <p:cNvSpPr txBox="1"/>
          <p:nvPr/>
        </p:nvSpPr>
        <p:spPr>
          <a:xfrm>
            <a:off x="1981200" y="5486400"/>
            <a:ext cx="4495800" cy="923330"/>
          </a:xfrm>
          <a:prstGeom prst="rect">
            <a:avLst/>
          </a:prstGeom>
          <a:noFill/>
        </p:spPr>
        <p:txBody>
          <a:bodyPr wrap="square" rtlCol="0">
            <a:spAutoFit/>
          </a:bodyPr>
          <a:lstStyle/>
          <a:p>
            <a:pPr algn="ctr"/>
            <a:r>
              <a:rPr lang="en-US" dirty="0">
                <a:solidFill>
                  <a:srgbClr val="1D1756"/>
                </a:solidFill>
              </a:rPr>
              <a:t>Donnie W. Evans, Ed.D.</a:t>
            </a:r>
          </a:p>
          <a:p>
            <a:pPr algn="ctr"/>
            <a:r>
              <a:rPr lang="en-US" dirty="0">
                <a:solidFill>
                  <a:srgbClr val="1D1756"/>
                </a:solidFill>
              </a:rPr>
              <a:t>New Jersey State Board of Education Meeting</a:t>
            </a:r>
          </a:p>
          <a:p>
            <a:pPr algn="ctr"/>
            <a:r>
              <a:rPr lang="en-US" dirty="0" smtClean="0">
                <a:solidFill>
                  <a:srgbClr val="1D1756"/>
                </a:solidFill>
              </a:rPr>
              <a:t>February 10, 2016</a:t>
            </a:r>
          </a:p>
        </p:txBody>
      </p:sp>
      <p:pic>
        <p:nvPicPr>
          <p:cNvPr id="6" name="Picture 5" descr="powerpoint cover.jpg"/>
          <p:cNvPicPr>
            <a:picLocks noChangeAspect="1"/>
          </p:cNvPicPr>
          <p:nvPr/>
        </p:nvPicPr>
        <p:blipFill>
          <a:blip r:embed="rId2" cstate="print"/>
          <a:stretch>
            <a:fillRect/>
          </a:stretch>
        </p:blipFill>
        <p:spPr>
          <a:xfrm>
            <a:off x="2057400" y="1524000"/>
            <a:ext cx="5105400" cy="3944772"/>
          </a:xfrm>
          <a:prstGeom prst="rect">
            <a:avLst/>
          </a:prstGeom>
          <a:ln w="15875">
            <a:solidFill>
              <a:schemeClr val="accent2">
                <a:lumMod val="50000"/>
              </a:schemeClr>
            </a:solidFill>
          </a:ln>
        </p:spPr>
      </p:pic>
    </p:spTree>
    <p:extLst>
      <p:ext uri="{BB962C8B-B14F-4D97-AF65-F5344CB8AC3E}">
        <p14:creationId xmlns:p14="http://schemas.microsoft.com/office/powerpoint/2010/main" val="225467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000" b="1" dirty="0"/>
              <a:t>Priority I:  Effective Academic Programs </a:t>
            </a:r>
            <a:r>
              <a:rPr lang="en-US" dirty="0"/>
              <a:t/>
            </a:r>
            <a:br>
              <a:rPr lang="en-US" dirty="0"/>
            </a:br>
            <a:r>
              <a:rPr lang="en-US" b="1" dirty="0"/>
              <a:t> </a:t>
            </a:r>
            <a:endParaRPr lang="en-US" dirty="0"/>
          </a:p>
        </p:txBody>
      </p:sp>
      <p:sp>
        <p:nvSpPr>
          <p:cNvPr id="4" name="Rectangle 3"/>
          <p:cNvSpPr/>
          <p:nvPr/>
        </p:nvSpPr>
        <p:spPr>
          <a:xfrm>
            <a:off x="838200" y="1589306"/>
            <a:ext cx="7543800" cy="3539430"/>
          </a:xfrm>
          <a:prstGeom prst="rect">
            <a:avLst/>
          </a:prstGeom>
        </p:spPr>
        <p:txBody>
          <a:bodyPr wrap="square">
            <a:spAutoFit/>
          </a:bodyPr>
          <a:lstStyle/>
          <a:p>
            <a:r>
              <a:rPr lang="en-US" sz="2400" b="1" dirty="0" smtClean="0"/>
              <a:t>Goal 1:		Increase academic achievement </a:t>
            </a:r>
          </a:p>
          <a:p>
            <a:endParaRPr lang="en-US" sz="800" dirty="0"/>
          </a:p>
          <a:p>
            <a:r>
              <a:rPr lang="en-US" sz="2400" b="1" dirty="0"/>
              <a:t>Goal 2:  	Increase graduation </a:t>
            </a:r>
            <a:r>
              <a:rPr lang="en-US" sz="2400" b="1" dirty="0" smtClean="0"/>
              <a:t>rate </a:t>
            </a:r>
            <a:endParaRPr lang="en-US" sz="2400" dirty="0"/>
          </a:p>
          <a:p>
            <a:endParaRPr lang="en-US" sz="800" b="1" dirty="0" smtClean="0"/>
          </a:p>
          <a:p>
            <a:r>
              <a:rPr lang="en-US" sz="2400" b="1" dirty="0" smtClean="0"/>
              <a:t>Goal </a:t>
            </a:r>
            <a:r>
              <a:rPr lang="en-US" sz="2400" b="1" dirty="0"/>
              <a:t>3:  	Increase college </a:t>
            </a:r>
            <a:r>
              <a:rPr lang="en-US" sz="2400" b="1" dirty="0" smtClean="0"/>
              <a:t>preparedness rate</a:t>
            </a:r>
            <a:endParaRPr lang="en-US" sz="2400" dirty="0"/>
          </a:p>
          <a:p>
            <a:endParaRPr lang="en-US" sz="800" b="1" dirty="0" smtClean="0"/>
          </a:p>
          <a:p>
            <a:r>
              <a:rPr lang="en-US" sz="2400" b="1" dirty="0" smtClean="0"/>
              <a:t>Goal </a:t>
            </a:r>
            <a:r>
              <a:rPr lang="en-US" sz="2400" b="1" dirty="0"/>
              <a:t>4:   	Create </a:t>
            </a:r>
            <a:r>
              <a:rPr lang="en-US" sz="2400" b="1" dirty="0" smtClean="0"/>
              <a:t>student </a:t>
            </a:r>
            <a:r>
              <a:rPr lang="en-US" sz="2400" b="1" dirty="0"/>
              <a:t>c</a:t>
            </a:r>
            <a:r>
              <a:rPr lang="en-US" sz="2400" b="1" dirty="0" smtClean="0"/>
              <a:t>entered </a:t>
            </a:r>
            <a:r>
              <a:rPr lang="en-US" sz="2400" b="1" dirty="0"/>
              <a:t>s</a:t>
            </a:r>
            <a:r>
              <a:rPr lang="en-US" sz="2400" b="1" dirty="0" smtClean="0"/>
              <a:t>upports to ensure 		that all </a:t>
            </a:r>
            <a:r>
              <a:rPr lang="en-US" sz="2400" b="1" dirty="0"/>
              <a:t>students are engaged </a:t>
            </a:r>
            <a:r>
              <a:rPr lang="en-US" sz="2400" b="1" dirty="0" smtClean="0"/>
              <a:t>in </a:t>
            </a:r>
            <a:r>
              <a:rPr lang="en-US" sz="2400" b="1" dirty="0"/>
              <a:t>school</a:t>
            </a:r>
            <a:endParaRPr lang="en-US" sz="2400" dirty="0"/>
          </a:p>
          <a:p>
            <a:endParaRPr lang="en-US" sz="800" b="1" dirty="0" smtClean="0"/>
          </a:p>
          <a:p>
            <a:r>
              <a:rPr lang="en-US" sz="2400" b="1" dirty="0" smtClean="0"/>
              <a:t>Goal </a:t>
            </a:r>
            <a:r>
              <a:rPr lang="en-US" sz="2400" b="1" dirty="0"/>
              <a:t>5:	</a:t>
            </a:r>
            <a:r>
              <a:rPr lang="en-US" sz="2400" b="1" dirty="0" smtClean="0"/>
              <a:t>	</a:t>
            </a:r>
            <a:r>
              <a:rPr lang="en-US" sz="2400" b="1" dirty="0"/>
              <a:t>P</a:t>
            </a:r>
            <a:r>
              <a:rPr lang="en-US" sz="2400" b="1" dirty="0" smtClean="0"/>
              <a:t>rovide technology to enable teaching and 			learning for the </a:t>
            </a:r>
            <a:r>
              <a:rPr lang="en-US" sz="2400" b="1" dirty="0"/>
              <a:t>21</a:t>
            </a:r>
            <a:r>
              <a:rPr lang="en-US" sz="2400" b="1" baseline="30000" dirty="0"/>
              <a:t>st</a:t>
            </a:r>
            <a:r>
              <a:rPr lang="en-US" sz="2400" b="1" dirty="0"/>
              <a:t> </a:t>
            </a:r>
            <a:r>
              <a:rPr lang="en-US" sz="2400" b="1" dirty="0" smtClean="0"/>
              <a:t>Century</a:t>
            </a:r>
          </a:p>
          <a:p>
            <a:endParaRPr lang="en-US" sz="2400" dirty="0"/>
          </a:p>
        </p:txBody>
      </p:sp>
      <p:sp>
        <p:nvSpPr>
          <p:cNvPr id="3" name="Slide Number Placeholder 2"/>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457200" y="619211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10</a:t>
            </a:fld>
            <a:endParaRPr lang="en-US" dirty="0">
              <a:solidFill>
                <a:prstClr val="white"/>
              </a:solidFill>
            </a:endParaRPr>
          </a:p>
        </p:txBody>
      </p:sp>
    </p:spTree>
    <p:extLst>
      <p:ext uri="{BB962C8B-B14F-4D97-AF65-F5344CB8AC3E}">
        <p14:creationId xmlns:p14="http://schemas.microsoft.com/office/powerpoint/2010/main" val="42035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l">
              <a:tabLst>
                <a:tab pos="2168525" algn="l"/>
              </a:tabLst>
            </a:pPr>
            <a:r>
              <a:rPr lang="en-US" sz="3600" b="1" dirty="0"/>
              <a:t>Priority </a:t>
            </a:r>
            <a:r>
              <a:rPr lang="en-US" sz="3600" b="1" dirty="0" smtClean="0"/>
              <a:t>II:	Creating and Maintaining               </a:t>
            </a:r>
            <a:br>
              <a:rPr lang="en-US" sz="3600" b="1" dirty="0" smtClean="0"/>
            </a:br>
            <a:r>
              <a:rPr lang="en-US" sz="3600" b="1" dirty="0"/>
              <a:t> </a:t>
            </a:r>
            <a:r>
              <a:rPr lang="en-US" sz="3600" b="1" dirty="0" smtClean="0"/>
              <a:t>                    Healthy School </a:t>
            </a:r>
            <a:r>
              <a:rPr lang="en-US" sz="3600" b="1" dirty="0"/>
              <a:t>Cultures</a:t>
            </a:r>
            <a:endParaRPr lang="en-US" sz="3600" dirty="0"/>
          </a:p>
        </p:txBody>
      </p:sp>
      <p:sp>
        <p:nvSpPr>
          <p:cNvPr id="3" name="Content Placeholder 2"/>
          <p:cNvSpPr>
            <a:spLocks noGrp="1"/>
          </p:cNvSpPr>
          <p:nvPr>
            <p:ph idx="1"/>
          </p:nvPr>
        </p:nvSpPr>
        <p:spPr>
          <a:xfrm>
            <a:off x="457200" y="1524000"/>
            <a:ext cx="8229600" cy="4525963"/>
          </a:xfrm>
        </p:spPr>
        <p:txBody>
          <a:bodyPr>
            <a:normAutofit lnSpcReduction="10000"/>
          </a:bodyPr>
          <a:lstStyle/>
          <a:p>
            <a:endParaRPr lang="en-US" sz="2400" b="1" dirty="0"/>
          </a:p>
          <a:p>
            <a:pPr marL="0" indent="0">
              <a:buNone/>
            </a:pPr>
            <a:r>
              <a:rPr lang="en-US" sz="2400" b="1" dirty="0" smtClean="0"/>
              <a:t>Goal </a:t>
            </a:r>
            <a:r>
              <a:rPr lang="en-US" sz="2400" b="1" dirty="0"/>
              <a:t>1:  	</a:t>
            </a:r>
            <a:r>
              <a:rPr lang="en-US" sz="2400" b="1" dirty="0" smtClean="0"/>
              <a:t>Increase focus on the </a:t>
            </a:r>
            <a:r>
              <a:rPr lang="en-US" sz="2400" b="1" dirty="0"/>
              <a:t>Paterson Effective Schools </a:t>
            </a:r>
            <a:r>
              <a:rPr lang="en-US" sz="2400" b="1" dirty="0" smtClean="0"/>
              <a:t>		Model </a:t>
            </a:r>
            <a:r>
              <a:rPr lang="en-US" sz="2400" b="1" dirty="0"/>
              <a:t>(PESM</a:t>
            </a:r>
            <a:r>
              <a:rPr lang="en-US" sz="2400" b="1" dirty="0" smtClean="0"/>
              <a:t>)</a:t>
            </a:r>
            <a:endParaRPr lang="en-US" sz="2400" b="1" dirty="0"/>
          </a:p>
          <a:p>
            <a:pPr marL="0" indent="0">
              <a:buNone/>
            </a:pPr>
            <a:endParaRPr lang="en-US" sz="2400" b="1" dirty="0" smtClean="0"/>
          </a:p>
          <a:p>
            <a:pPr marL="0" indent="0">
              <a:buNone/>
            </a:pPr>
            <a:r>
              <a:rPr lang="en-US" sz="2400" b="1" dirty="0" smtClean="0"/>
              <a:t>Goal </a:t>
            </a:r>
            <a:r>
              <a:rPr lang="en-US" sz="2400" b="1" dirty="0"/>
              <a:t>2:  	Reconfigure schools to increase student </a:t>
            </a:r>
            <a:r>
              <a:rPr lang="en-US" sz="2400" b="1" dirty="0" smtClean="0"/>
              <a:t>			engagement</a:t>
            </a:r>
            <a:endParaRPr lang="en-US" sz="2400" b="1" dirty="0"/>
          </a:p>
          <a:p>
            <a:pPr marL="0" indent="0">
              <a:buNone/>
            </a:pPr>
            <a:endParaRPr lang="en-US" sz="2400" b="1" dirty="0" smtClean="0"/>
          </a:p>
          <a:p>
            <a:pPr marL="0" indent="0">
              <a:buNone/>
            </a:pPr>
            <a:r>
              <a:rPr lang="en-US" sz="2400" b="1" dirty="0" smtClean="0"/>
              <a:t>Goal </a:t>
            </a:r>
            <a:r>
              <a:rPr lang="en-US" sz="2400" b="1" dirty="0"/>
              <a:t>3:  	</a:t>
            </a:r>
            <a:r>
              <a:rPr lang="en-US" sz="2400" b="1" dirty="0" smtClean="0"/>
              <a:t>Expand School </a:t>
            </a:r>
            <a:r>
              <a:rPr lang="en-US" sz="2400" b="1" dirty="0"/>
              <a:t>Choice </a:t>
            </a:r>
            <a:r>
              <a:rPr lang="en-US" sz="2400" b="1" dirty="0" smtClean="0"/>
              <a:t>options </a:t>
            </a:r>
            <a:endParaRPr lang="en-US" sz="2400" b="1" dirty="0"/>
          </a:p>
          <a:p>
            <a:pPr marL="0" indent="0">
              <a:buNone/>
            </a:pPr>
            <a:endParaRPr lang="en-US" sz="2400" b="1" dirty="0" smtClean="0"/>
          </a:p>
          <a:p>
            <a:pPr marL="0" indent="0">
              <a:buNone/>
            </a:pPr>
            <a:r>
              <a:rPr lang="en-US" sz="2400" b="1" dirty="0" smtClean="0"/>
              <a:t>Goal </a:t>
            </a:r>
            <a:r>
              <a:rPr lang="en-US" sz="2400" b="1" dirty="0"/>
              <a:t>4:		Create/maintain clean and safe schools that </a:t>
            </a:r>
            <a:r>
              <a:rPr lang="en-US" sz="2400" b="1" dirty="0" smtClean="0"/>
              <a:t>		meet </a:t>
            </a:r>
            <a:r>
              <a:rPr lang="en-US" sz="2400" b="1" dirty="0"/>
              <a:t>21</a:t>
            </a:r>
            <a:r>
              <a:rPr lang="en-US" sz="2400" b="1" baseline="30000" dirty="0"/>
              <a:t>st</a:t>
            </a:r>
            <a:r>
              <a:rPr lang="en-US" sz="2400" b="1" dirty="0"/>
              <a:t> c</a:t>
            </a:r>
            <a:r>
              <a:rPr lang="en-US" sz="2400" b="1" dirty="0" smtClean="0"/>
              <a:t>entury </a:t>
            </a:r>
            <a:r>
              <a:rPr lang="en-US" sz="2400" b="1" dirty="0"/>
              <a:t>learning standards</a:t>
            </a:r>
          </a:p>
        </p:txBody>
      </p:sp>
      <p:sp>
        <p:nvSpPr>
          <p:cNvPr id="4" name="Slide Number Placeholder 3"/>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45720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11</a:t>
            </a:fld>
            <a:endParaRPr lang="en-US" dirty="0">
              <a:solidFill>
                <a:prstClr val="white"/>
              </a:solidFill>
            </a:endParaRPr>
          </a:p>
        </p:txBody>
      </p:sp>
    </p:spTree>
    <p:extLst>
      <p:ext uri="{BB962C8B-B14F-4D97-AF65-F5344CB8AC3E}">
        <p14:creationId xmlns:p14="http://schemas.microsoft.com/office/powerpoint/2010/main" val="177281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tabLst>
                <a:tab pos="2168525" algn="l"/>
              </a:tabLst>
            </a:pPr>
            <a:r>
              <a:rPr lang="en-US" sz="3600" b="1" dirty="0"/>
              <a:t>Priority III:  Family and Community 	</a:t>
            </a:r>
            <a:r>
              <a:rPr lang="en-US" sz="3600" b="1" dirty="0" smtClean="0"/>
              <a:t>Engagement</a:t>
            </a:r>
            <a:endParaRPr lang="en-US" sz="3600" dirty="0"/>
          </a:p>
        </p:txBody>
      </p:sp>
      <p:sp>
        <p:nvSpPr>
          <p:cNvPr id="3" name="Content Placeholder 2"/>
          <p:cNvSpPr>
            <a:spLocks noGrp="1"/>
          </p:cNvSpPr>
          <p:nvPr>
            <p:ph idx="1"/>
          </p:nvPr>
        </p:nvSpPr>
        <p:spPr>
          <a:xfrm>
            <a:off x="457200" y="2027237"/>
            <a:ext cx="8229600" cy="4525963"/>
          </a:xfrm>
        </p:spPr>
        <p:txBody>
          <a:bodyPr>
            <a:normAutofit/>
          </a:bodyPr>
          <a:lstStyle/>
          <a:p>
            <a:pPr marL="0" indent="0">
              <a:buNone/>
            </a:pPr>
            <a:r>
              <a:rPr lang="en-US" sz="2400" b="1" dirty="0" smtClean="0"/>
              <a:t>Goal </a:t>
            </a:r>
            <a:r>
              <a:rPr lang="en-US" sz="2400" b="1" dirty="0"/>
              <a:t>1:  	Increase parent and family involvement by </a:t>
            </a:r>
            <a:r>
              <a:rPr lang="en-US" sz="2400" b="1" dirty="0" smtClean="0"/>
              <a:t>			expanding </a:t>
            </a:r>
            <a:r>
              <a:rPr lang="en-US" sz="2400" b="1" dirty="0"/>
              <a:t>and improving PTOs/PTAs</a:t>
            </a:r>
          </a:p>
          <a:p>
            <a:pPr marL="0" indent="0">
              <a:buNone/>
            </a:pPr>
            <a:endParaRPr lang="en-US" sz="800" b="1" dirty="0" smtClean="0"/>
          </a:p>
          <a:p>
            <a:pPr marL="0" indent="0">
              <a:buNone/>
            </a:pPr>
            <a:r>
              <a:rPr lang="en-US" sz="2400" b="1" dirty="0" smtClean="0"/>
              <a:t>Goal </a:t>
            </a:r>
            <a:r>
              <a:rPr lang="en-US" sz="2400" b="1" dirty="0"/>
              <a:t>2:   	Create more Full Service Community Schools </a:t>
            </a:r>
          </a:p>
          <a:p>
            <a:pPr marL="0" indent="0">
              <a:buNone/>
            </a:pPr>
            <a:endParaRPr lang="en-US" sz="800" b="1" dirty="0" smtClean="0"/>
          </a:p>
          <a:p>
            <a:pPr marL="0" indent="0">
              <a:buNone/>
            </a:pPr>
            <a:r>
              <a:rPr lang="en-US" sz="2400" b="1" dirty="0" smtClean="0"/>
              <a:t>Goal </a:t>
            </a:r>
            <a:r>
              <a:rPr lang="en-US" sz="2400" b="1" dirty="0"/>
              <a:t>3:  	Expand partnerships with </a:t>
            </a:r>
            <a:r>
              <a:rPr lang="en-US" sz="2400" b="1" dirty="0" smtClean="0"/>
              <a:t>community 			organizations</a:t>
            </a:r>
            <a:r>
              <a:rPr lang="en-US" sz="2400" b="1" dirty="0"/>
              <a:t>, </a:t>
            </a:r>
            <a:r>
              <a:rPr lang="en-US" sz="2400" b="1" dirty="0" smtClean="0"/>
              <a:t>agencies</a:t>
            </a:r>
            <a:r>
              <a:rPr lang="en-US" sz="2400" b="1" dirty="0"/>
              <a:t>, and </a:t>
            </a:r>
            <a:r>
              <a:rPr lang="en-US" sz="2400" b="1" dirty="0" smtClean="0"/>
              <a:t>institutions </a:t>
            </a:r>
            <a:endParaRPr lang="en-US" sz="2400" b="1" dirty="0"/>
          </a:p>
          <a:p>
            <a:pPr marL="0" indent="0">
              <a:buNone/>
            </a:pPr>
            <a:endParaRPr lang="en-US" sz="800" b="1" dirty="0"/>
          </a:p>
          <a:p>
            <a:pPr marL="0" indent="0">
              <a:buNone/>
            </a:pPr>
            <a:r>
              <a:rPr lang="en-US" sz="2400" b="1" dirty="0" smtClean="0"/>
              <a:t>Goal </a:t>
            </a:r>
            <a:r>
              <a:rPr lang="en-US" sz="2400" b="1" dirty="0"/>
              <a:t>4:		Increase parent education opportunities to meet </a:t>
            </a:r>
            <a:r>
              <a:rPr lang="en-US" sz="2400" b="1" dirty="0" smtClean="0"/>
              <a:t>		parents</a:t>
            </a:r>
            <a:r>
              <a:rPr lang="en-US" sz="2400" b="1" dirty="0"/>
              <a:t>’ needs</a:t>
            </a:r>
          </a:p>
        </p:txBody>
      </p:sp>
      <p:sp>
        <p:nvSpPr>
          <p:cNvPr id="4" name="Slide Number Placeholder 3"/>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457200" y="6172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12</a:t>
            </a:fld>
            <a:endParaRPr lang="en-US" dirty="0">
              <a:solidFill>
                <a:prstClr val="white"/>
              </a:solidFill>
            </a:endParaRPr>
          </a:p>
        </p:txBody>
      </p:sp>
    </p:spTree>
    <p:extLst>
      <p:ext uri="{BB962C8B-B14F-4D97-AF65-F5344CB8AC3E}">
        <p14:creationId xmlns:p14="http://schemas.microsoft.com/office/powerpoint/2010/main" val="2397150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l">
              <a:tabLst>
                <a:tab pos="2168525" algn="l"/>
              </a:tabLst>
            </a:pPr>
            <a:r>
              <a:rPr lang="en-US" sz="3600" b="1" dirty="0"/>
              <a:t>Priority IV:  Efficient and Responsive </a:t>
            </a:r>
            <a:r>
              <a:rPr lang="en-US" sz="3600" b="1" dirty="0" smtClean="0"/>
              <a:t>	District-Level Operations</a:t>
            </a:r>
            <a:endParaRPr lang="en-US" sz="3600" dirty="0"/>
          </a:p>
        </p:txBody>
      </p:sp>
      <p:sp>
        <p:nvSpPr>
          <p:cNvPr id="3" name="Content Placeholder 2"/>
          <p:cNvSpPr>
            <a:spLocks noGrp="1"/>
          </p:cNvSpPr>
          <p:nvPr>
            <p:ph idx="1"/>
          </p:nvPr>
        </p:nvSpPr>
        <p:spPr>
          <a:xfrm>
            <a:off x="457200" y="2103437"/>
            <a:ext cx="8229600" cy="4525963"/>
          </a:xfrm>
        </p:spPr>
        <p:txBody>
          <a:bodyPr>
            <a:normAutofit/>
          </a:bodyPr>
          <a:lstStyle/>
          <a:p>
            <a:pPr marL="0" indent="0">
              <a:buNone/>
            </a:pPr>
            <a:r>
              <a:rPr lang="en-US" sz="2400" b="1" dirty="0" smtClean="0"/>
              <a:t>Goal </a:t>
            </a:r>
            <a:r>
              <a:rPr lang="en-US" sz="2400" b="1" dirty="0"/>
              <a:t>1:  	Improve </a:t>
            </a:r>
            <a:r>
              <a:rPr lang="en-US" sz="2400" b="1" dirty="0" smtClean="0"/>
              <a:t>internal </a:t>
            </a:r>
            <a:r>
              <a:rPr lang="en-US" sz="2400" b="1" dirty="0"/>
              <a:t>and </a:t>
            </a:r>
            <a:r>
              <a:rPr lang="en-US" sz="2400" b="1" dirty="0" smtClean="0"/>
              <a:t>external communication </a:t>
            </a:r>
            <a:endParaRPr lang="en-US" sz="2400" b="1" dirty="0"/>
          </a:p>
          <a:p>
            <a:pPr marL="0" indent="0">
              <a:buNone/>
            </a:pPr>
            <a:endParaRPr lang="en-US" sz="2400" b="1" dirty="0" smtClean="0"/>
          </a:p>
          <a:p>
            <a:pPr marL="0" indent="0">
              <a:buNone/>
            </a:pPr>
            <a:r>
              <a:rPr lang="en-US" sz="2400" b="1" dirty="0" smtClean="0"/>
              <a:t>Goal </a:t>
            </a:r>
            <a:r>
              <a:rPr lang="en-US" sz="2400" b="1" dirty="0"/>
              <a:t>2:  	Strengthen customer service orientation in </a:t>
            </a:r>
            <a:r>
              <a:rPr lang="en-US" sz="2400" b="1" dirty="0" smtClean="0"/>
              <a:t>			schools </a:t>
            </a:r>
            <a:r>
              <a:rPr lang="en-US" sz="2400" b="1" dirty="0"/>
              <a:t>and district offices</a:t>
            </a:r>
          </a:p>
          <a:p>
            <a:pPr marL="0" indent="0">
              <a:buNone/>
            </a:pPr>
            <a:endParaRPr lang="en-US" sz="2400" b="1" dirty="0" smtClean="0"/>
          </a:p>
          <a:p>
            <a:pPr marL="0" indent="0">
              <a:buNone/>
            </a:pPr>
            <a:r>
              <a:rPr lang="en-US" sz="2400" b="1" dirty="0" smtClean="0"/>
              <a:t>Goal </a:t>
            </a:r>
            <a:r>
              <a:rPr lang="en-US" sz="2400" b="1" dirty="0"/>
              <a:t>3:		Increase </a:t>
            </a:r>
            <a:r>
              <a:rPr lang="en-US" sz="2400" b="1" dirty="0" smtClean="0"/>
              <a:t>accountability </a:t>
            </a:r>
            <a:r>
              <a:rPr lang="en-US" sz="2400" b="1" dirty="0"/>
              <a:t>for </a:t>
            </a:r>
            <a:r>
              <a:rPr lang="en-US" sz="2400" b="1" dirty="0" smtClean="0"/>
              <a:t>performance </a:t>
            </a:r>
            <a:endParaRPr lang="en-US" sz="2400" b="1" dirty="0"/>
          </a:p>
          <a:p>
            <a:pPr marL="0" indent="0">
              <a:buNone/>
            </a:pPr>
            <a:endParaRPr lang="en-US" sz="2400" b="1" dirty="0" smtClean="0"/>
          </a:p>
          <a:p>
            <a:pPr marL="0" indent="0">
              <a:buNone/>
            </a:pPr>
            <a:r>
              <a:rPr lang="en-US" sz="2400" b="1" dirty="0" smtClean="0"/>
              <a:t>Goal </a:t>
            </a:r>
            <a:r>
              <a:rPr lang="en-US" sz="2400" b="1" dirty="0"/>
              <a:t>4:		Increase administrative and staff capacity</a:t>
            </a:r>
          </a:p>
        </p:txBody>
      </p:sp>
      <p:sp>
        <p:nvSpPr>
          <p:cNvPr id="4" name="Slide Number Placeholder 3"/>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457200" y="619211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13</a:t>
            </a:fld>
            <a:endParaRPr lang="en-US" dirty="0">
              <a:solidFill>
                <a:prstClr val="white"/>
              </a:solidFill>
            </a:endParaRPr>
          </a:p>
        </p:txBody>
      </p:sp>
    </p:spTree>
    <p:extLst>
      <p:ext uri="{BB962C8B-B14F-4D97-AF65-F5344CB8AC3E}">
        <p14:creationId xmlns:p14="http://schemas.microsoft.com/office/powerpoint/2010/main" val="39264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Ø"/>
            </a:pPr>
            <a:r>
              <a:rPr lang="en-US" sz="2800" dirty="0" smtClean="0"/>
              <a:t>Build healthy school cultures &amp; climates</a:t>
            </a:r>
          </a:p>
          <a:p>
            <a:pPr>
              <a:buFont typeface="Wingdings" pitchFamily="2" charset="2"/>
              <a:buChar char="Ø"/>
            </a:pPr>
            <a:r>
              <a:rPr lang="en-US" sz="2800" dirty="0" smtClean="0"/>
              <a:t>Efficient &amp; responsive </a:t>
            </a:r>
            <a:r>
              <a:rPr lang="en-US" sz="2800" dirty="0"/>
              <a:t>d</a:t>
            </a:r>
            <a:r>
              <a:rPr lang="en-US" sz="2800" dirty="0" smtClean="0"/>
              <a:t>istrict operations</a:t>
            </a:r>
          </a:p>
          <a:p>
            <a:pPr>
              <a:buFont typeface="Wingdings" pitchFamily="2" charset="2"/>
              <a:buChar char="Ø"/>
            </a:pPr>
            <a:r>
              <a:rPr lang="en-US" sz="2800" dirty="0" smtClean="0"/>
              <a:t>Implement teacher &amp; administrator evaluation systems</a:t>
            </a:r>
          </a:p>
          <a:p>
            <a:pPr>
              <a:buFont typeface="Wingdings" pitchFamily="2" charset="2"/>
              <a:buChar char="Ø"/>
            </a:pPr>
            <a:r>
              <a:rPr lang="en-US" sz="2800" dirty="0" smtClean="0"/>
              <a:t>Implement Common Core State Standards</a:t>
            </a:r>
          </a:p>
          <a:p>
            <a:pPr>
              <a:buFont typeface="Wingdings" pitchFamily="2" charset="2"/>
              <a:buChar char="Ø"/>
            </a:pPr>
            <a:r>
              <a:rPr lang="en-US" sz="2800" dirty="0" smtClean="0"/>
              <a:t>Implement high impact academic interventions for low performing students</a:t>
            </a:r>
          </a:p>
          <a:p>
            <a:pPr>
              <a:buFont typeface="Wingdings" pitchFamily="2" charset="2"/>
              <a:buChar char="Ø"/>
            </a:pPr>
            <a:r>
              <a:rPr lang="en-US" sz="2800" dirty="0" smtClean="0"/>
              <a:t>Strengthen the district’s assessment system</a:t>
            </a:r>
          </a:p>
          <a:p>
            <a:pPr>
              <a:buFont typeface="Wingdings" pitchFamily="2" charset="2"/>
              <a:buChar char="Ø"/>
            </a:pPr>
            <a:r>
              <a:rPr lang="en-US" sz="2800" dirty="0" smtClean="0"/>
              <a:t>Build capacity among staff</a:t>
            </a:r>
          </a:p>
          <a:p>
            <a:pPr lvl="1">
              <a:buFont typeface="Wingdings" panose="05000000000000000000" pitchFamily="2" charset="2"/>
              <a:buChar char="§"/>
            </a:pPr>
            <a:r>
              <a:rPr lang="en-US" sz="2400" dirty="0" smtClean="0"/>
              <a:t>Teachers</a:t>
            </a:r>
          </a:p>
          <a:p>
            <a:pPr lvl="1">
              <a:buFont typeface="Wingdings" panose="05000000000000000000" pitchFamily="2" charset="2"/>
              <a:buChar char="§"/>
            </a:pPr>
            <a:r>
              <a:rPr lang="en-US" sz="2400" dirty="0" smtClean="0"/>
              <a:t>Principals &amp; vice-principals</a:t>
            </a:r>
          </a:p>
          <a:p>
            <a:pPr lvl="1">
              <a:buFont typeface="Wingdings" panose="05000000000000000000" pitchFamily="2" charset="2"/>
              <a:buChar char="§"/>
            </a:pPr>
            <a:r>
              <a:rPr lang="en-US" sz="2400" dirty="0" smtClean="0"/>
              <a:t>District administrators &amp; supervisors</a:t>
            </a:r>
          </a:p>
          <a:p>
            <a:pPr lvl="1">
              <a:buNone/>
            </a:pPr>
            <a:endParaRPr lang="en-US" dirty="0" smtClean="0"/>
          </a:p>
          <a:p>
            <a:pPr lvl="1"/>
            <a:endParaRPr lang="en-US" dirty="0"/>
          </a:p>
        </p:txBody>
      </p:sp>
      <p:sp>
        <p:nvSpPr>
          <p:cNvPr id="5" name="Title 4"/>
          <p:cNvSpPr>
            <a:spLocks noGrp="1"/>
          </p:cNvSpPr>
          <p:nvPr>
            <p:ph type="title"/>
          </p:nvPr>
        </p:nvSpPr>
        <p:spPr/>
        <p:txBody>
          <a:bodyPr>
            <a:noAutofit/>
          </a:bodyPr>
          <a:lstStyle/>
          <a:p>
            <a:r>
              <a:rPr lang="en-US" sz="4000" b="1" dirty="0" smtClean="0"/>
              <a:t/>
            </a:r>
            <a:br>
              <a:rPr lang="en-US" sz="4000" b="1" dirty="0" smtClean="0"/>
            </a:br>
            <a:r>
              <a:rPr lang="en-US" b="1" dirty="0" smtClean="0"/>
              <a:t>Transformation </a:t>
            </a:r>
            <a:r>
              <a:rPr lang="en-US" b="1" dirty="0"/>
              <a:t>Objectives</a:t>
            </a:r>
            <a:br>
              <a:rPr lang="en-US" b="1" dirty="0"/>
            </a:br>
            <a:endParaRPr lang="en-US" b="1" dirty="0"/>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14</a:t>
            </a:fld>
            <a:endParaRPr lang="en-US" dirty="0">
              <a:solidFill>
                <a:prstClr val="white"/>
              </a:solidFill>
            </a:endParaRPr>
          </a:p>
        </p:txBody>
      </p:sp>
    </p:spTree>
    <p:extLst>
      <p:ext uri="{BB962C8B-B14F-4D97-AF65-F5344CB8AC3E}">
        <p14:creationId xmlns:p14="http://schemas.microsoft.com/office/powerpoint/2010/main" val="3674272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6651" y="2198914"/>
            <a:ext cx="3048000" cy="3200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295400" y="2209800"/>
            <a:ext cx="2667000" cy="3200400"/>
          </a:xfrm>
          <a:prstGeom prst="round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47800" y="2367953"/>
            <a:ext cx="2362200" cy="2646878"/>
          </a:xfrm>
          <a:prstGeom prst="rect">
            <a:avLst/>
          </a:prstGeom>
          <a:noFill/>
          <a:ln>
            <a:noFill/>
          </a:ln>
        </p:spPr>
        <p:txBody>
          <a:bodyPr wrap="square" rtlCol="0">
            <a:spAutoFit/>
          </a:bodyPr>
          <a:lstStyle/>
          <a:p>
            <a:pPr algn="ctr"/>
            <a:r>
              <a:rPr lang="en-US" sz="2000" b="1" dirty="0" smtClean="0"/>
              <a:t>Priority Schools</a:t>
            </a:r>
          </a:p>
          <a:p>
            <a:endParaRPr lang="en-US" sz="1400" dirty="0" smtClean="0">
              <a:solidFill>
                <a:schemeClr val="tx1">
                  <a:lumMod val="95000"/>
                  <a:lumOff val="5000"/>
                </a:schemeClr>
              </a:solidFill>
            </a:endParaRPr>
          </a:p>
          <a:p>
            <a:r>
              <a:rPr lang="en-US" sz="1400" b="1" dirty="0" smtClean="0">
                <a:solidFill>
                  <a:schemeClr val="tx1">
                    <a:lumMod val="95000"/>
                    <a:lumOff val="5000"/>
                  </a:schemeClr>
                </a:solidFill>
              </a:rPr>
              <a:t>School 6</a:t>
            </a:r>
          </a:p>
          <a:p>
            <a:r>
              <a:rPr lang="en-US" sz="1400" b="1" dirty="0" smtClean="0">
                <a:solidFill>
                  <a:schemeClr val="tx1">
                    <a:lumMod val="95000"/>
                    <a:lumOff val="5000"/>
                  </a:schemeClr>
                </a:solidFill>
              </a:rPr>
              <a:t>School 10  (SIG)</a:t>
            </a:r>
          </a:p>
          <a:p>
            <a:r>
              <a:rPr lang="en-US" sz="1400" b="1" dirty="0" smtClean="0">
                <a:solidFill>
                  <a:schemeClr val="tx1">
                    <a:lumMod val="95000"/>
                    <a:lumOff val="5000"/>
                  </a:schemeClr>
                </a:solidFill>
              </a:rPr>
              <a:t>School 13</a:t>
            </a:r>
          </a:p>
          <a:p>
            <a:r>
              <a:rPr lang="en-US" sz="1400" b="1" dirty="0" smtClean="0">
                <a:solidFill>
                  <a:schemeClr val="tx1">
                    <a:lumMod val="95000"/>
                    <a:lumOff val="5000"/>
                  </a:schemeClr>
                </a:solidFill>
              </a:rPr>
              <a:t>School 15</a:t>
            </a:r>
          </a:p>
          <a:p>
            <a:r>
              <a:rPr lang="en-US" sz="1400" b="1" dirty="0" smtClean="0">
                <a:solidFill>
                  <a:schemeClr val="tx1">
                    <a:lumMod val="95000"/>
                    <a:lumOff val="5000"/>
                  </a:schemeClr>
                </a:solidFill>
              </a:rPr>
              <a:t>School 28</a:t>
            </a:r>
          </a:p>
          <a:p>
            <a:r>
              <a:rPr lang="en-US" sz="1400" b="1" dirty="0" smtClean="0">
                <a:solidFill>
                  <a:schemeClr val="tx1">
                    <a:lumMod val="95000"/>
                    <a:lumOff val="5000"/>
                  </a:schemeClr>
                </a:solidFill>
              </a:rPr>
              <a:t>Rev. Dr. Frank Napier Jr.  (SIG)</a:t>
            </a:r>
          </a:p>
          <a:p>
            <a:endParaRPr lang="en-US" sz="1600" dirty="0" smtClean="0"/>
          </a:p>
          <a:p>
            <a:endParaRPr lang="en-US" sz="1600" dirty="0" smtClean="0"/>
          </a:p>
          <a:p>
            <a:endParaRPr lang="en-US" sz="1600" dirty="0"/>
          </a:p>
        </p:txBody>
      </p:sp>
      <p:sp>
        <p:nvSpPr>
          <p:cNvPr id="4" name="TextBox 3"/>
          <p:cNvSpPr txBox="1"/>
          <p:nvPr/>
        </p:nvSpPr>
        <p:spPr>
          <a:xfrm>
            <a:off x="4929051" y="2133600"/>
            <a:ext cx="2743200" cy="4247317"/>
          </a:xfrm>
          <a:prstGeom prst="rect">
            <a:avLst/>
          </a:prstGeom>
          <a:noFill/>
          <a:ln>
            <a:noFill/>
          </a:ln>
        </p:spPr>
        <p:txBody>
          <a:bodyPr wrap="square" rtlCol="0">
            <a:spAutoFit/>
          </a:bodyPr>
          <a:lstStyle/>
          <a:p>
            <a:pPr algn="ctr"/>
            <a:endParaRPr lang="en-US" sz="1200" dirty="0" smtClean="0"/>
          </a:p>
          <a:p>
            <a:pPr algn="ctr"/>
            <a:r>
              <a:rPr lang="en-US" sz="2000" b="1" dirty="0" smtClean="0">
                <a:solidFill>
                  <a:schemeClr val="tx1">
                    <a:lumMod val="95000"/>
                    <a:lumOff val="5000"/>
                  </a:schemeClr>
                </a:solidFill>
              </a:rPr>
              <a:t>Focus Schools</a:t>
            </a:r>
            <a:endParaRPr lang="en-US" sz="2000" dirty="0" smtClean="0">
              <a:solidFill>
                <a:schemeClr val="tx1">
                  <a:lumMod val="95000"/>
                  <a:lumOff val="5000"/>
                </a:schemeClr>
              </a:solidFill>
            </a:endParaRPr>
          </a:p>
          <a:p>
            <a:endParaRPr lang="en-US" sz="1200" dirty="0" smtClean="0">
              <a:solidFill>
                <a:schemeClr val="tx1">
                  <a:lumMod val="95000"/>
                  <a:lumOff val="5000"/>
                </a:schemeClr>
              </a:solidFill>
            </a:endParaRPr>
          </a:p>
          <a:p>
            <a:r>
              <a:rPr lang="en-US" sz="1200" b="1" dirty="0" smtClean="0">
                <a:solidFill>
                  <a:schemeClr val="tx1">
                    <a:lumMod val="95000"/>
                    <a:lumOff val="5000"/>
                  </a:schemeClr>
                </a:solidFill>
              </a:rPr>
              <a:t>School 2		School 18</a:t>
            </a:r>
          </a:p>
          <a:p>
            <a:r>
              <a:rPr lang="en-US" sz="1200" b="1" dirty="0" smtClean="0">
                <a:solidFill>
                  <a:schemeClr val="tx1">
                    <a:lumMod val="95000"/>
                    <a:lumOff val="5000"/>
                  </a:schemeClr>
                </a:solidFill>
              </a:rPr>
              <a:t>School 3		School 20</a:t>
            </a:r>
          </a:p>
          <a:p>
            <a:r>
              <a:rPr lang="en-US" sz="1200" b="1" dirty="0" smtClean="0">
                <a:solidFill>
                  <a:schemeClr val="tx1">
                    <a:lumMod val="95000"/>
                    <a:lumOff val="5000"/>
                  </a:schemeClr>
                </a:solidFill>
              </a:rPr>
              <a:t>School 5		School 21</a:t>
            </a:r>
          </a:p>
          <a:p>
            <a:r>
              <a:rPr lang="en-US" sz="1200" b="1" dirty="0" smtClean="0">
                <a:solidFill>
                  <a:schemeClr val="tx1">
                    <a:lumMod val="95000"/>
                    <a:lumOff val="5000"/>
                  </a:schemeClr>
                </a:solidFill>
              </a:rPr>
              <a:t>School 8		School 24</a:t>
            </a:r>
          </a:p>
          <a:p>
            <a:r>
              <a:rPr lang="en-US" sz="1200" b="1" dirty="0" smtClean="0">
                <a:solidFill>
                  <a:schemeClr val="tx1">
                    <a:lumMod val="95000"/>
                    <a:lumOff val="5000"/>
                  </a:schemeClr>
                </a:solidFill>
              </a:rPr>
              <a:t>School 11		School 25</a:t>
            </a:r>
          </a:p>
          <a:p>
            <a:r>
              <a:rPr lang="en-US" sz="1200" b="1" dirty="0" smtClean="0">
                <a:solidFill>
                  <a:schemeClr val="tx1">
                    <a:lumMod val="95000"/>
                    <a:lumOff val="5000"/>
                  </a:schemeClr>
                </a:solidFill>
              </a:rPr>
              <a:t>School 12		School 26</a:t>
            </a:r>
          </a:p>
          <a:p>
            <a:endParaRPr lang="en-US" sz="1200" b="1" dirty="0" smtClean="0">
              <a:solidFill>
                <a:schemeClr val="tx1">
                  <a:lumMod val="95000"/>
                  <a:lumOff val="5000"/>
                </a:schemeClr>
              </a:solidFill>
            </a:endParaRPr>
          </a:p>
          <a:p>
            <a:r>
              <a:rPr lang="en-US" sz="1200" b="1" dirty="0" smtClean="0">
                <a:solidFill>
                  <a:schemeClr val="tx1">
                    <a:lumMod val="95000"/>
                    <a:lumOff val="5000"/>
                  </a:schemeClr>
                </a:solidFill>
              </a:rPr>
              <a:t>Dr. Martin Luther King Jr. </a:t>
            </a:r>
          </a:p>
          <a:p>
            <a:r>
              <a:rPr lang="en-US" sz="1200" b="1" dirty="0" smtClean="0">
                <a:solidFill>
                  <a:schemeClr val="tx1">
                    <a:lumMod val="95000"/>
                    <a:lumOff val="5000"/>
                  </a:schemeClr>
                </a:solidFill>
              </a:rPr>
              <a:t>New Roberto Clemente</a:t>
            </a:r>
          </a:p>
          <a:p>
            <a:r>
              <a:rPr lang="en-US" sz="1200" b="1" dirty="0" smtClean="0">
                <a:solidFill>
                  <a:schemeClr val="tx1">
                    <a:lumMod val="95000"/>
                    <a:lumOff val="5000"/>
                  </a:schemeClr>
                </a:solidFill>
              </a:rPr>
              <a:t>EHS-Information Technology</a:t>
            </a:r>
          </a:p>
          <a:p>
            <a:r>
              <a:rPr lang="en-US" sz="1200" b="1" dirty="0" smtClean="0">
                <a:solidFill>
                  <a:schemeClr val="tx1">
                    <a:lumMod val="95000"/>
                    <a:lumOff val="5000"/>
                  </a:schemeClr>
                </a:solidFill>
              </a:rPr>
              <a:t>EHS-Culinary Arts, Hospitality &amp; Tourism</a:t>
            </a:r>
          </a:p>
          <a:p>
            <a:r>
              <a:rPr lang="en-US" sz="1200" b="1" dirty="0" smtClean="0">
                <a:solidFill>
                  <a:schemeClr val="tx1">
                    <a:lumMod val="95000"/>
                    <a:lumOff val="5000"/>
                  </a:schemeClr>
                </a:solidFill>
              </a:rPr>
              <a:t>EHS-Government and Public Admin.</a:t>
            </a:r>
          </a:p>
          <a:p>
            <a:r>
              <a:rPr lang="en-US" sz="1200" b="1" dirty="0" smtClean="0">
                <a:solidFill>
                  <a:schemeClr val="tx1">
                    <a:lumMod val="95000"/>
                    <a:lumOff val="5000"/>
                  </a:schemeClr>
                </a:solidFill>
              </a:rPr>
              <a:t>Academy High Schools</a:t>
            </a:r>
            <a:endParaRPr lang="en-US" sz="1400" dirty="0" smtClean="0">
              <a:solidFill>
                <a:schemeClr val="tx1">
                  <a:lumMod val="95000"/>
                  <a:lumOff val="5000"/>
                </a:schemeClr>
              </a:solidFill>
            </a:endParaRPr>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2" name="Rectangle 1"/>
          <p:cNvSpPr/>
          <p:nvPr/>
        </p:nvSpPr>
        <p:spPr>
          <a:xfrm>
            <a:off x="1371600" y="429365"/>
            <a:ext cx="6553200" cy="1446550"/>
          </a:xfrm>
          <a:prstGeom prst="rect">
            <a:avLst/>
          </a:prstGeom>
        </p:spPr>
        <p:txBody>
          <a:bodyPr wrap="square">
            <a:spAutoFit/>
          </a:bodyPr>
          <a:lstStyle/>
          <a:p>
            <a:pPr algn="ctr"/>
            <a:r>
              <a:rPr lang="en-US" sz="4400" b="1" dirty="0" smtClean="0">
                <a:latin typeface="+mj-lt"/>
              </a:rPr>
              <a:t>District</a:t>
            </a:r>
          </a:p>
          <a:p>
            <a:pPr algn="ctr"/>
            <a:r>
              <a:rPr lang="en-US" sz="4400" b="1" dirty="0">
                <a:latin typeface="+mj-lt"/>
              </a:rPr>
              <a:t>P</a:t>
            </a:r>
            <a:r>
              <a:rPr lang="en-US" sz="4400" b="1" dirty="0" smtClean="0">
                <a:latin typeface="+mj-lt"/>
              </a:rPr>
              <a:t>riority </a:t>
            </a:r>
            <a:r>
              <a:rPr lang="en-US" sz="4400" b="1" dirty="0">
                <a:latin typeface="+mj-lt"/>
              </a:rPr>
              <a:t>&amp; Focus Schools</a:t>
            </a:r>
          </a:p>
        </p:txBody>
      </p:sp>
      <p:sp>
        <p:nvSpPr>
          <p:cNvPr id="7"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15</a:t>
            </a:fld>
            <a:endParaRPr lang="en-US" dirty="0">
              <a:solidFill>
                <a:prstClr val="white"/>
              </a:solidFill>
            </a:endParaRPr>
          </a:p>
        </p:txBody>
      </p:sp>
    </p:spTree>
    <p:extLst>
      <p:ext uri="{BB962C8B-B14F-4D97-AF65-F5344CB8AC3E}">
        <p14:creationId xmlns:p14="http://schemas.microsoft.com/office/powerpoint/2010/main" val="682970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46237"/>
            <a:ext cx="8229600" cy="4525963"/>
          </a:xfrm>
        </p:spPr>
        <p:txBody>
          <a:bodyPr>
            <a:normAutofit fontScale="92500" lnSpcReduction="10000"/>
          </a:bodyPr>
          <a:lstStyle/>
          <a:p>
            <a:pPr lvl="0">
              <a:buFont typeface="Wingdings" pitchFamily="2" charset="2"/>
              <a:buChar char="Ø"/>
            </a:pPr>
            <a:r>
              <a:rPr lang="en-US" sz="2400" dirty="0" smtClean="0"/>
              <a:t>Restructured and re-staffed comprehensive high schools into small </a:t>
            </a:r>
            <a:r>
              <a:rPr lang="en-US" sz="2400" u="sng" dirty="0" smtClean="0"/>
              <a:t>autonomous thematic</a:t>
            </a:r>
            <a:r>
              <a:rPr lang="en-US" sz="2400" dirty="0" smtClean="0"/>
              <a:t> high schools</a:t>
            </a:r>
          </a:p>
          <a:p>
            <a:pPr lvl="1">
              <a:buFont typeface="Wingdings" pitchFamily="2" charset="2"/>
              <a:buChar char="Ø"/>
            </a:pPr>
            <a:r>
              <a:rPr lang="en-US" sz="1500" dirty="0" smtClean="0">
                <a:solidFill>
                  <a:srgbClr val="C00000"/>
                </a:solidFill>
              </a:rPr>
              <a:t>Eastside Culinary Arts, Hospitality &amp; Tourism</a:t>
            </a:r>
          </a:p>
          <a:p>
            <a:pPr lvl="1">
              <a:buFont typeface="Wingdings" pitchFamily="2" charset="2"/>
              <a:buChar char="Ø"/>
            </a:pPr>
            <a:r>
              <a:rPr lang="en-US" sz="1500" dirty="0" smtClean="0">
                <a:solidFill>
                  <a:srgbClr val="C00000"/>
                </a:solidFill>
              </a:rPr>
              <a:t>Eastside Information Technology</a:t>
            </a:r>
          </a:p>
          <a:p>
            <a:pPr lvl="1">
              <a:buFont typeface="Wingdings" pitchFamily="2" charset="2"/>
              <a:buChar char="Ø"/>
            </a:pPr>
            <a:r>
              <a:rPr lang="en-US" sz="1500" dirty="0" smtClean="0">
                <a:solidFill>
                  <a:srgbClr val="C00000"/>
                </a:solidFill>
              </a:rPr>
              <a:t>Eastside Government and Public Administration</a:t>
            </a:r>
          </a:p>
          <a:p>
            <a:pPr lvl="1">
              <a:buFont typeface="Wingdings" pitchFamily="2" charset="2"/>
              <a:buChar char="Ø"/>
            </a:pPr>
            <a:r>
              <a:rPr lang="en-US" sz="1500" dirty="0" smtClean="0">
                <a:solidFill>
                  <a:srgbClr val="C00000"/>
                </a:solidFill>
              </a:rPr>
              <a:t>JFK Architecture &amp; Construction Trades</a:t>
            </a:r>
          </a:p>
          <a:p>
            <a:pPr lvl="1">
              <a:buFont typeface="Wingdings" pitchFamily="2" charset="2"/>
              <a:buChar char="Ø"/>
            </a:pPr>
            <a:r>
              <a:rPr lang="en-US" sz="1500" dirty="0" smtClean="0">
                <a:solidFill>
                  <a:srgbClr val="C00000"/>
                </a:solidFill>
              </a:rPr>
              <a:t>JFK Education and Training</a:t>
            </a:r>
          </a:p>
          <a:p>
            <a:pPr lvl="1">
              <a:buFont typeface="Wingdings" pitchFamily="2" charset="2"/>
              <a:buChar char="Ø"/>
            </a:pPr>
            <a:r>
              <a:rPr lang="en-US" sz="1500" dirty="0" smtClean="0">
                <a:solidFill>
                  <a:srgbClr val="C00000"/>
                </a:solidFill>
              </a:rPr>
              <a:t>JFK Business, Technology, Marketing &amp; Finance</a:t>
            </a:r>
          </a:p>
          <a:p>
            <a:pPr lvl="1">
              <a:buFont typeface="Wingdings" pitchFamily="2" charset="2"/>
              <a:buChar char="Ø"/>
            </a:pPr>
            <a:r>
              <a:rPr lang="en-US" sz="1500" dirty="0" smtClean="0">
                <a:solidFill>
                  <a:srgbClr val="C00000"/>
                </a:solidFill>
              </a:rPr>
              <a:t>JFK Science, Technology, Engineering &amp; Math</a:t>
            </a:r>
          </a:p>
          <a:p>
            <a:pPr lvl="1">
              <a:buFont typeface="Wingdings" pitchFamily="2" charset="2"/>
              <a:buChar char="Ø"/>
            </a:pPr>
            <a:endParaRPr lang="en-US" sz="2400" dirty="0" smtClean="0"/>
          </a:p>
          <a:p>
            <a:pPr lvl="0">
              <a:buFont typeface="Wingdings" pitchFamily="2" charset="2"/>
              <a:buChar char="Ø"/>
            </a:pPr>
            <a:r>
              <a:rPr lang="en-US" sz="2400" dirty="0" smtClean="0"/>
              <a:t>Converted all high schools to</a:t>
            </a:r>
          </a:p>
          <a:p>
            <a:pPr lvl="0">
              <a:buNone/>
            </a:pPr>
            <a:r>
              <a:rPr lang="en-US" sz="2400" dirty="0" smtClean="0"/>
              <a:t>    “schools of choice”</a:t>
            </a:r>
          </a:p>
          <a:p>
            <a:pPr>
              <a:buFont typeface="Wingdings" pitchFamily="2" charset="2"/>
              <a:buChar char="Ø"/>
            </a:pPr>
            <a:r>
              <a:rPr lang="en-US" sz="2400" dirty="0" smtClean="0"/>
              <a:t>Expanded Alternative High School capacity </a:t>
            </a:r>
          </a:p>
          <a:p>
            <a:pPr>
              <a:buFont typeface="Wingdings" pitchFamily="2" charset="2"/>
              <a:buChar char="Ø"/>
            </a:pPr>
            <a:r>
              <a:rPr lang="en-US" sz="2400" dirty="0" smtClean="0"/>
              <a:t>Created </a:t>
            </a:r>
            <a:r>
              <a:rPr lang="en-US" sz="2400" dirty="0"/>
              <a:t>first curriculum-based, student operated credit union</a:t>
            </a:r>
          </a:p>
          <a:p>
            <a:pPr>
              <a:buNone/>
            </a:pPr>
            <a:endParaRPr lang="en-US" sz="2400" dirty="0" smtClean="0"/>
          </a:p>
          <a:p>
            <a:pPr>
              <a:buNone/>
            </a:pPr>
            <a:endParaRPr lang="en-US" sz="2400" dirty="0" smtClean="0"/>
          </a:p>
          <a:p>
            <a:pPr>
              <a:buNone/>
            </a:pPr>
            <a:endParaRPr lang="en-US" sz="2400" dirty="0" smtClean="0"/>
          </a:p>
          <a:p>
            <a:pPr>
              <a:buFont typeface="Wingdings" pitchFamily="2" charset="2"/>
              <a:buChar char="Ø"/>
            </a:pPr>
            <a:endParaRPr lang="en-US" sz="2400" dirty="0" smtClean="0"/>
          </a:p>
          <a:p>
            <a:endParaRPr lang="en-US" dirty="0" smtClean="0"/>
          </a:p>
          <a:p>
            <a:endParaRPr lang="en-US" sz="2400" b="1" dirty="0" smtClean="0"/>
          </a:p>
          <a:p>
            <a:pPr lvl="1"/>
            <a:endParaRPr lang="en-US" sz="2400" dirty="0" smtClean="0"/>
          </a:p>
        </p:txBody>
      </p:sp>
      <p:sp>
        <p:nvSpPr>
          <p:cNvPr id="4" name="Title 3"/>
          <p:cNvSpPr>
            <a:spLocks noGrp="1"/>
          </p:cNvSpPr>
          <p:nvPr>
            <p:ph type="title"/>
          </p:nvPr>
        </p:nvSpPr>
        <p:spPr>
          <a:xfrm>
            <a:off x="457200" y="228600"/>
            <a:ext cx="8229600" cy="1143000"/>
          </a:xfrm>
          <a:noFill/>
          <a:ln>
            <a:noFill/>
          </a:ln>
        </p:spPr>
        <p:txBody>
          <a:bodyPr>
            <a:normAutofit/>
          </a:bodyPr>
          <a:lstStyle/>
          <a:p>
            <a:pPr algn="ctr"/>
            <a:r>
              <a:rPr lang="en-US" b="1" dirty="0" smtClean="0">
                <a:solidFill>
                  <a:schemeClr val="tx1"/>
                </a:solidFill>
                <a:effectLst/>
              </a:rPr>
              <a:t>Accomplishments 2009-2014</a:t>
            </a:r>
            <a:endParaRPr lang="en-US" b="1" dirty="0">
              <a:solidFill>
                <a:schemeClr val="tx1"/>
              </a:solidFill>
              <a:effectLst/>
            </a:endParaRPr>
          </a:p>
        </p:txBody>
      </p:sp>
      <p:pic>
        <p:nvPicPr>
          <p:cNvPr id="5" name="Picture 4" descr="culinary.jpg"/>
          <p:cNvPicPr>
            <a:picLocks noChangeAspect="1"/>
          </p:cNvPicPr>
          <p:nvPr/>
        </p:nvPicPr>
        <p:blipFill>
          <a:blip r:embed="rId2" cstate="print"/>
          <a:stretch>
            <a:fillRect/>
          </a:stretch>
        </p:blipFill>
        <p:spPr>
          <a:xfrm>
            <a:off x="4980709" y="2438400"/>
            <a:ext cx="3531739" cy="2362733"/>
          </a:xfrm>
          <a:prstGeom prst="rect">
            <a:avLst/>
          </a:prstGeom>
        </p:spPr>
      </p:pic>
      <p:sp>
        <p:nvSpPr>
          <p:cNvPr id="6" name="Slide Number Placeholder 1"/>
          <p:cNvSpPr txBox="1">
            <a:spLocks/>
          </p:cNvSpPr>
          <p:nvPr/>
        </p:nvSpPr>
        <p:spPr>
          <a:xfrm>
            <a:off x="457200" y="620952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16</a:t>
            </a:fld>
            <a:endParaRPr lang="en-US" dirty="0">
              <a:solidFill>
                <a:prstClr val="white"/>
              </a:solidFill>
            </a:endParaRPr>
          </a:p>
        </p:txBody>
      </p:sp>
    </p:spTree>
    <p:extLst>
      <p:ext uri="{BB962C8B-B14F-4D97-AF65-F5344CB8AC3E}">
        <p14:creationId xmlns:p14="http://schemas.microsoft.com/office/powerpoint/2010/main" val="2224336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 2009-2014</a:t>
            </a:r>
            <a:endParaRPr lang="en-US" dirty="0"/>
          </a:p>
        </p:txBody>
      </p:sp>
      <p:sp>
        <p:nvSpPr>
          <p:cNvPr id="3" name="Content Placeholder 2"/>
          <p:cNvSpPr>
            <a:spLocks noGrp="1"/>
          </p:cNvSpPr>
          <p:nvPr>
            <p:ph idx="1"/>
          </p:nvPr>
        </p:nvSpPr>
        <p:spPr/>
        <p:txBody>
          <a:bodyPr>
            <a:normAutofit fontScale="40000" lnSpcReduction="20000"/>
          </a:bodyPr>
          <a:lstStyle/>
          <a:p>
            <a:pPr>
              <a:buFont typeface="Wingdings" pitchFamily="2" charset="2"/>
              <a:buChar char="Ø"/>
            </a:pPr>
            <a:r>
              <a:rPr lang="en-US" sz="3400" dirty="0" smtClean="0"/>
              <a:t>Restructured &amp; re-staffed lowest performing elementary schools</a:t>
            </a:r>
          </a:p>
          <a:p>
            <a:pPr lvl="1">
              <a:buFont typeface="Wingdings" pitchFamily="2" charset="2"/>
              <a:buChar char="Ø"/>
            </a:pPr>
            <a:r>
              <a:rPr lang="en-US" sz="3400" dirty="0" smtClean="0">
                <a:solidFill>
                  <a:srgbClr val="C00000"/>
                </a:solidFill>
              </a:rPr>
              <a:t>Rev. Dr. Frank Napier, Jr. /School 4 (SIG)</a:t>
            </a:r>
          </a:p>
          <a:p>
            <a:pPr lvl="1">
              <a:buFont typeface="Wingdings" pitchFamily="2" charset="2"/>
              <a:buChar char="Ø"/>
            </a:pPr>
            <a:r>
              <a:rPr lang="en-US" sz="3400" dirty="0" smtClean="0">
                <a:solidFill>
                  <a:srgbClr val="C00000"/>
                </a:solidFill>
              </a:rPr>
              <a:t>New Roberto Clemente Middle School (SIG)</a:t>
            </a:r>
          </a:p>
          <a:p>
            <a:pPr lvl="1">
              <a:buFont typeface="Wingdings" pitchFamily="2" charset="2"/>
              <a:buChar char="Ø"/>
            </a:pPr>
            <a:r>
              <a:rPr lang="en-US" sz="3400" dirty="0" smtClean="0">
                <a:solidFill>
                  <a:srgbClr val="C00000"/>
                </a:solidFill>
              </a:rPr>
              <a:t>School 6 (SIG)</a:t>
            </a:r>
          </a:p>
          <a:p>
            <a:pPr lvl="1">
              <a:buFont typeface="Wingdings" pitchFamily="2" charset="2"/>
              <a:buChar char="Ø"/>
            </a:pPr>
            <a:r>
              <a:rPr lang="en-US" sz="3400" dirty="0" smtClean="0">
                <a:solidFill>
                  <a:srgbClr val="C00000"/>
                </a:solidFill>
              </a:rPr>
              <a:t>School 10 (SIG)</a:t>
            </a:r>
          </a:p>
          <a:p>
            <a:pPr lvl="1">
              <a:buFont typeface="Wingdings" pitchFamily="2" charset="2"/>
              <a:buChar char="Ø"/>
            </a:pPr>
            <a:r>
              <a:rPr lang="en-US" sz="3400" dirty="0" smtClean="0">
                <a:solidFill>
                  <a:srgbClr val="C00000"/>
                </a:solidFill>
              </a:rPr>
              <a:t>School 15</a:t>
            </a:r>
          </a:p>
          <a:p>
            <a:pPr lvl="1">
              <a:buFont typeface="Wingdings" pitchFamily="2" charset="2"/>
              <a:buChar char="Ø"/>
            </a:pPr>
            <a:r>
              <a:rPr lang="en-US" sz="3400" dirty="0" smtClean="0">
                <a:solidFill>
                  <a:srgbClr val="C00000"/>
                </a:solidFill>
              </a:rPr>
              <a:t>Don Bosco Middle School</a:t>
            </a:r>
          </a:p>
          <a:p>
            <a:pPr>
              <a:buNone/>
            </a:pPr>
            <a:endParaRPr lang="en-US" sz="3400" dirty="0" smtClean="0"/>
          </a:p>
          <a:p>
            <a:pPr>
              <a:buFont typeface="Wingdings" pitchFamily="2" charset="2"/>
              <a:buChar char="Ø"/>
            </a:pPr>
            <a:r>
              <a:rPr lang="en-US" sz="3400" dirty="0" smtClean="0"/>
              <a:t>Implemented the Paterson Effective Schools Model to establish </a:t>
            </a:r>
            <a:r>
              <a:rPr lang="en-US" sz="3400" i="1" dirty="0" smtClean="0"/>
              <a:t>healthy school cultures</a:t>
            </a:r>
          </a:p>
          <a:p>
            <a:pPr>
              <a:buFont typeface="Wingdings" pitchFamily="2" charset="2"/>
              <a:buChar char="Ø"/>
            </a:pPr>
            <a:endParaRPr lang="en-US" sz="3400" i="1" dirty="0" smtClean="0"/>
          </a:p>
          <a:p>
            <a:pPr lvl="0">
              <a:buFont typeface="Wingdings" panose="05000000000000000000" pitchFamily="2" charset="2"/>
              <a:buChar char="Ø"/>
            </a:pPr>
            <a:r>
              <a:rPr lang="en-US" sz="3400" dirty="0"/>
              <a:t>Completed p</a:t>
            </a:r>
            <a:r>
              <a:rPr lang="en-US" sz="3400" dirty="0" smtClean="0"/>
              <a:t>rocess </a:t>
            </a:r>
            <a:r>
              <a:rPr lang="en-US" sz="3400" dirty="0"/>
              <a:t>re-design of operational and instructional </a:t>
            </a:r>
            <a:r>
              <a:rPr lang="en-US" sz="3400" dirty="0" smtClean="0"/>
              <a:t>processes </a:t>
            </a:r>
            <a:r>
              <a:rPr lang="en-US" sz="3400" dirty="0"/>
              <a:t>and procedures and </a:t>
            </a:r>
            <a:r>
              <a:rPr lang="en-US" sz="3400" dirty="0" smtClean="0"/>
              <a:t>realized               </a:t>
            </a:r>
            <a:r>
              <a:rPr lang="en-US" sz="3400" dirty="0"/>
              <a:t>$2 million annual </a:t>
            </a:r>
            <a:r>
              <a:rPr lang="en-US" sz="3400" dirty="0" smtClean="0"/>
              <a:t>savings in the following areas with the assistance of the American Productivity Quality Center (APQC):</a:t>
            </a:r>
            <a:endParaRPr lang="en-US" sz="3400" dirty="0"/>
          </a:p>
          <a:p>
            <a:pPr marL="457200" lvl="1" indent="0">
              <a:buNone/>
            </a:pPr>
            <a:r>
              <a:rPr lang="en-US" sz="3400" dirty="0"/>
              <a:t>Finance		</a:t>
            </a:r>
            <a:r>
              <a:rPr lang="en-US" sz="3400" dirty="0" smtClean="0"/>
              <a:t>Human </a:t>
            </a:r>
            <a:r>
              <a:rPr lang="en-US" sz="3400" dirty="0"/>
              <a:t>Resources</a:t>
            </a:r>
          </a:p>
          <a:p>
            <a:pPr marL="457200" lvl="1" indent="0">
              <a:buNone/>
            </a:pPr>
            <a:r>
              <a:rPr lang="en-US" sz="3400" dirty="0"/>
              <a:t>Academic Services		</a:t>
            </a:r>
            <a:r>
              <a:rPr lang="en-US" sz="3400" dirty="0" smtClean="0"/>
              <a:t>Assessment</a:t>
            </a:r>
            <a:endParaRPr lang="en-US" sz="3400" dirty="0"/>
          </a:p>
          <a:p>
            <a:pPr marL="457200" lvl="1" indent="0">
              <a:buNone/>
            </a:pPr>
            <a:r>
              <a:rPr lang="en-US" sz="3400" dirty="0"/>
              <a:t>Student Registration	</a:t>
            </a:r>
            <a:r>
              <a:rPr lang="en-US" sz="3400" dirty="0" smtClean="0"/>
              <a:t>Student </a:t>
            </a:r>
            <a:r>
              <a:rPr lang="en-US" sz="3400" dirty="0"/>
              <a:t>Information Services</a:t>
            </a:r>
          </a:p>
          <a:p>
            <a:pPr marL="457200" lvl="1" indent="0">
              <a:buNone/>
            </a:pPr>
            <a:r>
              <a:rPr lang="en-US" sz="3400" dirty="0"/>
              <a:t>Facilities		</a:t>
            </a:r>
            <a:r>
              <a:rPr lang="en-US" sz="3400" dirty="0" smtClean="0"/>
              <a:t>Benefits</a:t>
            </a:r>
            <a:endParaRPr lang="en-US" sz="3400" dirty="0"/>
          </a:p>
          <a:p>
            <a:pPr>
              <a:buFont typeface="Wingdings" pitchFamily="2" charset="2"/>
              <a:buChar char="Ø"/>
            </a:pPr>
            <a:endParaRPr lang="en-US" sz="3400" dirty="0" smtClean="0"/>
          </a:p>
          <a:p>
            <a:pPr>
              <a:buFont typeface="Wingdings" pitchFamily="2" charset="2"/>
              <a:buChar char="Ø"/>
            </a:pPr>
            <a:r>
              <a:rPr lang="en-US" sz="3400" dirty="0" smtClean="0"/>
              <a:t>Initiated pre-K through grade 3 literacy initiative</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i="1" dirty="0" smtClean="0"/>
          </a:p>
          <a:p>
            <a:pPr>
              <a:buNone/>
            </a:pPr>
            <a:endParaRPr lang="en-US" dirty="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17</a:t>
            </a:fld>
            <a:endParaRPr lang="en-US" dirty="0">
              <a:solidFill>
                <a:prstClr val="white"/>
              </a:solidFill>
            </a:endParaRPr>
          </a:p>
        </p:txBody>
      </p:sp>
    </p:spTree>
    <p:extLst>
      <p:ext uri="{BB962C8B-B14F-4D97-AF65-F5344CB8AC3E}">
        <p14:creationId xmlns:p14="http://schemas.microsoft.com/office/powerpoint/2010/main" val="324249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 </a:t>
            </a:r>
            <a:r>
              <a:rPr lang="en-US" b="1" dirty="0"/>
              <a:t>2009-2014</a:t>
            </a:r>
            <a:endParaRPr lang="en-US" dirty="0"/>
          </a:p>
        </p:txBody>
      </p:sp>
      <p:sp>
        <p:nvSpPr>
          <p:cNvPr id="3" name="Content Placeholder 2"/>
          <p:cNvSpPr>
            <a:spLocks noGrp="1"/>
          </p:cNvSpPr>
          <p:nvPr>
            <p:ph idx="1"/>
          </p:nvPr>
        </p:nvSpPr>
        <p:spPr/>
        <p:txBody>
          <a:bodyPr>
            <a:normAutofit fontScale="70000" lnSpcReduction="20000"/>
          </a:bodyPr>
          <a:lstStyle/>
          <a:p>
            <a:pPr lvl="0">
              <a:spcBef>
                <a:spcPts val="0"/>
              </a:spcBef>
              <a:buFont typeface="Wingdings" pitchFamily="2" charset="2"/>
              <a:buChar char="Ø"/>
            </a:pPr>
            <a:endParaRPr lang="en-US" sz="2400" dirty="0" smtClean="0"/>
          </a:p>
          <a:p>
            <a:pPr lvl="0">
              <a:spcBef>
                <a:spcPts val="0"/>
              </a:spcBef>
              <a:buFont typeface="Wingdings" pitchFamily="2" charset="2"/>
              <a:buChar char="Ø"/>
            </a:pPr>
            <a:r>
              <a:rPr lang="en-US" dirty="0" smtClean="0"/>
              <a:t>Created five Full Service Community </a:t>
            </a:r>
            <a:r>
              <a:rPr lang="en-US" dirty="0"/>
              <a:t>S</a:t>
            </a:r>
            <a:r>
              <a:rPr lang="en-US" dirty="0" smtClean="0"/>
              <a:t>chools (Schools 4, 5, 6, 15, &amp; New Roberto Clemente)</a:t>
            </a:r>
          </a:p>
          <a:p>
            <a:pPr lvl="0">
              <a:spcBef>
                <a:spcPts val="0"/>
              </a:spcBef>
              <a:buNone/>
            </a:pPr>
            <a:endParaRPr lang="en-US" dirty="0" smtClean="0"/>
          </a:p>
          <a:p>
            <a:pPr>
              <a:buFont typeface="Wingdings" pitchFamily="2" charset="2"/>
              <a:buChar char="Ø"/>
            </a:pPr>
            <a:r>
              <a:rPr lang="en-US" dirty="0" smtClean="0"/>
              <a:t>Ended Social Promotion</a:t>
            </a:r>
          </a:p>
          <a:p>
            <a:pPr>
              <a:buFont typeface="Wingdings" pitchFamily="2" charset="2"/>
              <a:buChar char="Ø"/>
            </a:pPr>
            <a:endParaRPr lang="en-US" dirty="0" smtClean="0"/>
          </a:p>
          <a:p>
            <a:pPr>
              <a:buFont typeface="Wingdings" pitchFamily="2" charset="2"/>
              <a:buChar char="Ø"/>
            </a:pPr>
            <a:r>
              <a:rPr lang="en-US" dirty="0" smtClean="0"/>
              <a:t>Awarded </a:t>
            </a:r>
            <a:r>
              <a:rPr lang="en-US" dirty="0"/>
              <a:t>local control of the </a:t>
            </a:r>
            <a:r>
              <a:rPr lang="en-US" dirty="0" smtClean="0"/>
              <a:t>“</a:t>
            </a:r>
            <a:r>
              <a:rPr lang="en-US" dirty="0"/>
              <a:t>O</a:t>
            </a:r>
            <a:r>
              <a:rPr lang="en-US" dirty="0" smtClean="0"/>
              <a:t>perations</a:t>
            </a:r>
            <a:r>
              <a:rPr lang="en-US" dirty="0"/>
              <a:t>” district performance review (DPR) area as a result of sustained high performance in this </a:t>
            </a:r>
            <a:r>
              <a:rPr lang="en-US" dirty="0" smtClean="0"/>
              <a:t>area </a:t>
            </a:r>
            <a:endParaRPr lang="en-US" dirty="0"/>
          </a:p>
          <a:p>
            <a:pPr>
              <a:buFont typeface="Wingdings" pitchFamily="2" charset="2"/>
              <a:buChar char="Ø"/>
            </a:pPr>
            <a:endParaRPr lang="en-US" dirty="0"/>
          </a:p>
          <a:p>
            <a:pPr marL="285750" indent="-285750">
              <a:buFont typeface="Wingdings" panose="05000000000000000000" pitchFamily="2" charset="2"/>
              <a:buChar char="Ø"/>
            </a:pPr>
            <a:r>
              <a:rPr lang="en-US" dirty="0"/>
              <a:t>Auditor’s Management Reports (AMR) for 2012-2013, 2013-2014, &amp; 2014-2015 </a:t>
            </a:r>
            <a:r>
              <a:rPr lang="en-US" dirty="0" smtClean="0"/>
              <a:t>indicated </a:t>
            </a:r>
            <a:r>
              <a:rPr lang="en-US" dirty="0"/>
              <a:t>“no findings that rose to the level of reporting under government auditing standards”.  Nor did we have any significant deficiencies in internal </a:t>
            </a:r>
            <a:r>
              <a:rPr lang="en-US" dirty="0" smtClean="0"/>
              <a:t>control</a:t>
            </a:r>
            <a:endParaRPr lang="en-US" dirty="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i="1" dirty="0" smtClean="0"/>
          </a:p>
          <a:p>
            <a:pPr>
              <a:buNone/>
            </a:pPr>
            <a:endParaRPr lang="en-US" dirty="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18</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71708502"/>
              </p:ext>
            </p:extLst>
          </p:nvPr>
        </p:nvGraphicFramePr>
        <p:xfrm>
          <a:off x="1447800" y="609600"/>
          <a:ext cx="6172198" cy="5297043"/>
        </p:xfrm>
        <a:graphic>
          <a:graphicData uri="http://schemas.openxmlformats.org/drawingml/2006/table">
            <a:tbl>
              <a:tblPr/>
              <a:tblGrid>
                <a:gridCol w="3491063"/>
                <a:gridCol w="536227"/>
                <a:gridCol w="536227"/>
                <a:gridCol w="536227"/>
                <a:gridCol w="536227"/>
                <a:gridCol w="536227"/>
              </a:tblGrid>
              <a:tr h="605912">
                <a:tc gridSpan="6">
                  <a:txBody>
                    <a:bodyPr/>
                    <a:lstStyle/>
                    <a:p>
                      <a:pPr algn="ctr" fontAlgn="ctr"/>
                      <a:r>
                        <a:rPr lang="en-US" sz="2000" b="1" i="0" u="none" strike="noStrike" dirty="0">
                          <a:solidFill>
                            <a:schemeClr val="bg1"/>
                          </a:solidFill>
                          <a:effectLst/>
                          <a:latin typeface="+mj-lt"/>
                        </a:rPr>
                        <a:t>Percent of Students in </a:t>
                      </a:r>
                      <a:r>
                        <a:rPr lang="en-US" sz="2000" b="1" i="0" u="none" strike="noStrike" dirty="0" smtClean="0">
                          <a:solidFill>
                            <a:schemeClr val="bg1"/>
                          </a:solidFill>
                          <a:effectLst/>
                          <a:latin typeface="+mj-lt"/>
                        </a:rPr>
                        <a:t>Grades </a:t>
                      </a:r>
                      <a:r>
                        <a:rPr lang="en-US" sz="2000" b="1" i="0" u="none" strike="noStrike" dirty="0">
                          <a:solidFill>
                            <a:schemeClr val="bg1"/>
                          </a:solidFill>
                          <a:effectLst/>
                          <a:latin typeface="+mj-lt"/>
                        </a:rPr>
                        <a:t>3-8 Proficient and </a:t>
                      </a:r>
                      <a:r>
                        <a:rPr lang="en-US" sz="2000" b="1" i="0" u="none" strike="noStrike" dirty="0" smtClean="0">
                          <a:solidFill>
                            <a:schemeClr val="bg1"/>
                          </a:solidFill>
                          <a:effectLst/>
                          <a:latin typeface="+mj-lt"/>
                        </a:rPr>
                        <a:t>Above </a:t>
                      </a:r>
                      <a:r>
                        <a:rPr lang="en-US" sz="2000" b="1" i="0" u="none" strike="noStrike" dirty="0">
                          <a:solidFill>
                            <a:schemeClr val="bg1"/>
                          </a:solidFill>
                          <a:effectLst/>
                          <a:latin typeface="+mj-lt"/>
                        </a:rPr>
                        <a:t>in NJASK Language Arts, Mathematics and Science</a:t>
                      </a:r>
                    </a:p>
                  </a:txBody>
                  <a:tcPr marL="5388" marR="5388" marT="5388" marB="0" anchor="ctr">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332">
                <a:tc>
                  <a:txBody>
                    <a:bodyPr/>
                    <a:lstStyle/>
                    <a:p>
                      <a:pPr algn="ctr" fontAlgn="ctr"/>
                      <a:r>
                        <a:rPr lang="en-US" sz="1000" b="1" i="0" u="none" strike="noStrike" dirty="0">
                          <a:solidFill>
                            <a:srgbClr val="000000"/>
                          </a:solidFill>
                          <a:effectLst/>
                          <a:latin typeface="Palatino Linotype"/>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2463">
                <a:tc gridSpan="6">
                  <a:txBody>
                    <a:bodyPr/>
                    <a:lstStyle/>
                    <a:p>
                      <a:pPr algn="l" fontAlgn="ctr"/>
                      <a:r>
                        <a:rPr lang="en-US" sz="1000" b="1" i="0" u="none" strike="noStrike" dirty="0">
                          <a:solidFill>
                            <a:srgbClr val="000000"/>
                          </a:solidFill>
                          <a:effectLst/>
                          <a:latin typeface="Palatino Linotype"/>
                        </a:rPr>
                        <a:t>Language Arts Literacy</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36.7%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35.5%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38.1%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38.3%</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45.5%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47.8%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10.8%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10.8%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20.6%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22.0%</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12,156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12,226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11,882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11,897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11,997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11,999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11,791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11,636</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gridSpan="6">
                  <a:txBody>
                    <a:bodyPr/>
                    <a:lstStyle/>
                    <a:p>
                      <a:pPr algn="l" fontAlgn="ctr"/>
                      <a:r>
                        <a:rPr lang="en-US" sz="1000" b="1" i="0" u="none" strike="noStrike" dirty="0">
                          <a:solidFill>
                            <a:srgbClr val="000000"/>
                          </a:solidFill>
                          <a:effectLst/>
                          <a:latin typeface="Palatino Linotype"/>
                        </a:rPr>
                        <a:t>Mathematics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45.9%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52.0%</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58.2%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62.4%</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18.1%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20.3%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21.3%</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22.5%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37.8%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38.3%</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12,156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12,226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11,882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11,854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11,678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gridSpan="6">
                  <a:txBody>
                    <a:bodyPr/>
                    <a:lstStyle/>
                    <a:p>
                      <a:pPr algn="l" fontAlgn="ctr"/>
                      <a:r>
                        <a:rPr lang="en-US" sz="1000" b="1" i="0" u="none" strike="noStrike" dirty="0">
                          <a:solidFill>
                            <a:srgbClr val="000000"/>
                          </a:solidFill>
                          <a:effectLst/>
                          <a:latin typeface="Palatino Linotype"/>
                        </a:rPr>
                        <a:t>Science</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65.3%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58.7%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63.9%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60.5%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72.7%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34.7%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33.3%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29.1%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47.2%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4,023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4,029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3,995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3,910</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3,941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3,974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3,832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19</a:t>
            </a:fld>
            <a:endParaRPr lang="en-US" dirty="0">
              <a:solidFill>
                <a:prstClr val="white"/>
              </a:solidFill>
            </a:endParaRPr>
          </a:p>
        </p:txBody>
      </p:sp>
    </p:spTree>
    <p:extLst>
      <p:ext uri="{BB962C8B-B14F-4D97-AF65-F5344CB8AC3E}">
        <p14:creationId xmlns:p14="http://schemas.microsoft.com/office/powerpoint/2010/main" val="277617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a:bodyPr>
          <a:lstStyle/>
          <a:p>
            <a:pPr>
              <a:buFont typeface="Wingdings" pitchFamily="2" charset="2"/>
              <a:buChar char="Ø"/>
            </a:pPr>
            <a:r>
              <a:rPr lang="en-US" sz="2800" dirty="0" smtClean="0"/>
              <a:t>Provide contexts for work underway in PPS</a:t>
            </a:r>
            <a:endParaRPr lang="en-US" sz="2400" i="1" dirty="0" smtClean="0"/>
          </a:p>
          <a:p>
            <a:pPr lvl="1">
              <a:buFont typeface="Wingdings" panose="05000000000000000000" pitchFamily="2" charset="2"/>
              <a:buChar char="§"/>
            </a:pPr>
            <a:r>
              <a:rPr lang="en-US" sz="2400" i="1" dirty="0" smtClean="0"/>
              <a:t>Challenges and obstacles</a:t>
            </a:r>
          </a:p>
          <a:p>
            <a:pPr lvl="1">
              <a:buFont typeface="Wingdings" panose="05000000000000000000" pitchFamily="2" charset="2"/>
              <a:buChar char="§"/>
            </a:pPr>
            <a:r>
              <a:rPr lang="en-US" sz="2400" i="1" dirty="0" smtClean="0"/>
              <a:t>Brighter Futures Vision, Mission, Goals &amp; Objectives</a:t>
            </a:r>
          </a:p>
          <a:p>
            <a:pPr>
              <a:buFont typeface="Wingdings" pitchFamily="2" charset="2"/>
              <a:buChar char="Ø"/>
            </a:pPr>
            <a:r>
              <a:rPr lang="en-US" sz="2800" dirty="0" smtClean="0"/>
              <a:t>Review district </a:t>
            </a:r>
            <a:r>
              <a:rPr lang="en-US" sz="2800" dirty="0"/>
              <a:t>t</a:t>
            </a:r>
            <a:r>
              <a:rPr lang="en-US" sz="2800" dirty="0" smtClean="0"/>
              <a:t>ransformation </a:t>
            </a:r>
            <a:r>
              <a:rPr lang="en-US" sz="2800" dirty="0"/>
              <a:t>o</a:t>
            </a:r>
            <a:r>
              <a:rPr lang="en-US" sz="2800" dirty="0" smtClean="0"/>
              <a:t>bjectives and initiatives for transforming the district</a:t>
            </a:r>
          </a:p>
          <a:p>
            <a:pPr>
              <a:buFont typeface="Wingdings" pitchFamily="2" charset="2"/>
              <a:buChar char="Ø"/>
            </a:pPr>
            <a:r>
              <a:rPr lang="en-US" sz="2800" dirty="0" smtClean="0"/>
              <a:t>Review process &amp; </a:t>
            </a:r>
            <a:r>
              <a:rPr lang="en-US" sz="2800" dirty="0"/>
              <a:t>academic outcomes (past &amp; </a:t>
            </a:r>
            <a:r>
              <a:rPr lang="en-US" sz="2800" dirty="0" smtClean="0"/>
              <a:t>present)</a:t>
            </a:r>
          </a:p>
          <a:p>
            <a:pPr>
              <a:buFont typeface="Wingdings" pitchFamily="2" charset="2"/>
              <a:buChar char="Ø"/>
            </a:pPr>
            <a:r>
              <a:rPr lang="en-US" sz="2800" dirty="0" smtClean="0"/>
              <a:t>Review “Next Steps” </a:t>
            </a:r>
            <a:endParaRPr lang="en-US" dirty="0" smtClean="0"/>
          </a:p>
          <a:p>
            <a:pPr lvl="2">
              <a:buNone/>
            </a:pPr>
            <a:endParaRPr lang="en-US" dirty="0" smtClean="0"/>
          </a:p>
        </p:txBody>
      </p:sp>
      <p:sp>
        <p:nvSpPr>
          <p:cNvPr id="6" name="Title 1"/>
          <p:cNvSpPr txBox="1">
            <a:spLocks/>
          </p:cNvSpPr>
          <p:nvPr/>
        </p:nvSpPr>
        <p:spPr>
          <a:xfrm>
            <a:off x="609600" y="304800"/>
            <a:ext cx="8229600" cy="1143000"/>
          </a:xfrm>
          <a:prstGeom prst="rect">
            <a:avLst/>
          </a:prstGeom>
          <a:noFill/>
          <a:ln>
            <a:noFill/>
          </a:ln>
        </p:spPr>
        <p:txBody>
          <a:bodyPr vert="horz" rtlCol="0" anchor="ctr">
            <a:normAutofit/>
            <a:scene3d>
              <a:camera prst="orthographicFront"/>
              <a:lightRig rig="soft" dir="t"/>
            </a:scene3d>
            <a:sp3d prstMaterial="softEdge">
              <a:bevelT w="25400" h="25400"/>
            </a:sp3d>
          </a:bodyPr>
          <a:lstStyle/>
          <a:p>
            <a:pPr lvl="0" algn="ctr">
              <a:spcBef>
                <a:spcPct val="0"/>
              </a:spcBef>
            </a:pPr>
            <a:r>
              <a:rPr lang="en-US" sz="4400" b="1" dirty="0" smtClean="0">
                <a:latin typeface="+mj-lt"/>
              </a:rPr>
              <a:t>Objectives</a:t>
            </a:r>
          </a:p>
        </p:txBody>
      </p:sp>
      <p:sp>
        <p:nvSpPr>
          <p:cNvPr id="7"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a:t>
            </a:fld>
            <a:endParaRPr lang="en-US" dirty="0">
              <a:solidFill>
                <a:prstClr val="white"/>
              </a:solidFill>
            </a:endParaRPr>
          </a:p>
        </p:txBody>
      </p:sp>
    </p:spTree>
    <p:extLst>
      <p:ext uri="{BB962C8B-B14F-4D97-AF65-F5344CB8AC3E}">
        <p14:creationId xmlns:p14="http://schemas.microsoft.com/office/powerpoint/2010/main" val="3248953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 2009-2014</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The </a:t>
            </a:r>
            <a:r>
              <a:rPr lang="en-US" sz="2400" dirty="0"/>
              <a:t>percentage of students in grades 3-8 performing at or above proficient in language arts increased from 35.5% in 2010-11 to 40.1% in </a:t>
            </a:r>
            <a:r>
              <a:rPr lang="en-US" sz="2400" dirty="0" smtClean="0"/>
              <a:t>2012-13, from </a:t>
            </a:r>
            <a:r>
              <a:rPr lang="en-US" sz="2400" dirty="0"/>
              <a:t>49.1% to 52% in </a:t>
            </a:r>
            <a:r>
              <a:rPr lang="en-US" sz="2400" dirty="0" smtClean="0"/>
              <a:t>mathematics and </a:t>
            </a:r>
            <a:r>
              <a:rPr lang="en-US" sz="2400" dirty="0"/>
              <a:t>from 58.7% to 61.2% in </a:t>
            </a:r>
            <a:r>
              <a:rPr lang="en-US" sz="2400" dirty="0" smtClean="0"/>
              <a:t>science </a:t>
            </a:r>
          </a:p>
          <a:p>
            <a:pPr marL="0" indent="0">
              <a:buNone/>
            </a:pPr>
            <a:endParaRPr lang="en-US" sz="2400" dirty="0"/>
          </a:p>
          <a:p>
            <a:pPr>
              <a:buFont typeface="Wingdings" pitchFamily="2" charset="2"/>
              <a:buChar char="Ø"/>
            </a:pPr>
            <a:r>
              <a:rPr lang="en-US" sz="2400" dirty="0" smtClean="0"/>
              <a:t>The </a:t>
            </a:r>
            <a:r>
              <a:rPr lang="en-US" sz="2400" dirty="0"/>
              <a:t>total number of elementary students who obtained perfect math scores on NJASK continued to increase (up 124% since 2011), with 251 students receiving perfect scores on math and/or science in </a:t>
            </a:r>
            <a:r>
              <a:rPr lang="en-US" sz="2400" dirty="0" smtClean="0"/>
              <a:t>2014</a:t>
            </a:r>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20</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1143000"/>
          </a:xfrm>
        </p:spPr>
        <p:txBody>
          <a:bodyPr>
            <a:noAutofit/>
          </a:bodyPr>
          <a:lstStyle/>
          <a:p>
            <a:pPr algn="ctr"/>
            <a:r>
              <a:rPr lang="en-US" sz="2800" b="1" dirty="0">
                <a:latin typeface="Palatino Linotype" panose="02040502050505030304" pitchFamily="18" charset="0"/>
              </a:rPr>
              <a:t>HSPA </a:t>
            </a:r>
            <a:r>
              <a:rPr lang="en-US" sz="2800" b="1" dirty="0" smtClean="0">
                <a:latin typeface="Palatino Linotype" panose="02040502050505030304" pitchFamily="18" charset="0"/>
              </a:rPr>
              <a:t>2004-2014 </a:t>
            </a:r>
            <a:r>
              <a:rPr lang="en-US" sz="2800" b="1" dirty="0">
                <a:latin typeface="Palatino Linotype" panose="02040502050505030304" pitchFamily="18" charset="0"/>
              </a:rPr>
              <a:t/>
            </a:r>
            <a:br>
              <a:rPr lang="en-US" sz="2800" b="1" dirty="0">
                <a:latin typeface="Palatino Linotype" panose="02040502050505030304" pitchFamily="18" charset="0"/>
              </a:rPr>
            </a:br>
            <a:r>
              <a:rPr lang="en-US" sz="2800" b="1" dirty="0">
                <a:latin typeface="Palatino Linotype" panose="02040502050505030304" pitchFamily="18" charset="0"/>
              </a:rPr>
              <a:t>Language Arts and Mathematics </a:t>
            </a:r>
            <a:br>
              <a:rPr lang="en-US" sz="2800" b="1" dirty="0">
                <a:latin typeface="Palatino Linotype" panose="02040502050505030304" pitchFamily="18" charset="0"/>
              </a:rPr>
            </a:br>
            <a:r>
              <a:rPr lang="en-US" sz="2800" b="1" dirty="0">
                <a:latin typeface="Palatino Linotype" panose="02040502050505030304" pitchFamily="18" charset="0"/>
              </a:rPr>
              <a:t>Proficient and Above</a:t>
            </a:r>
            <a:r>
              <a:rPr lang="en-US" sz="2800" dirty="0">
                <a:latin typeface="Palatino Linotype" panose="02040502050505030304" pitchFamily="18" charset="0"/>
              </a:rPr>
              <a:t/>
            </a:r>
            <a:br>
              <a:rPr lang="en-US" sz="2800" dirty="0">
                <a:latin typeface="Palatino Linotype" panose="02040502050505030304" pitchFamily="18" charset="0"/>
              </a:rPr>
            </a:br>
            <a:endParaRPr lang="en-US" sz="2800" dirty="0">
              <a:latin typeface="Palatino Linotype" panose="02040502050505030304" pitchFamily="18" charset="0"/>
            </a:endParaRPr>
          </a:p>
        </p:txBody>
      </p:sp>
      <p:graphicFrame>
        <p:nvGraphicFramePr>
          <p:cNvPr id="5" name="Table 4"/>
          <p:cNvGraphicFramePr>
            <a:graphicFrameLocks noGrp="1"/>
          </p:cNvGraphicFramePr>
          <p:nvPr>
            <p:extLst/>
          </p:nvPr>
        </p:nvGraphicFramePr>
        <p:xfrm>
          <a:off x="609600" y="1600199"/>
          <a:ext cx="8000999" cy="4443943"/>
        </p:xfrm>
        <a:graphic>
          <a:graphicData uri="http://schemas.openxmlformats.org/drawingml/2006/table">
            <a:tbl>
              <a:tblPr firstRow="1" firstCol="1" bandRow="1">
                <a:tableStyleId>{5C22544A-7EE6-4342-B048-85BDC9FD1C3A}</a:tableStyleId>
              </a:tblPr>
              <a:tblGrid>
                <a:gridCol w="1419947"/>
                <a:gridCol w="599871"/>
                <a:gridCol w="598703"/>
                <a:gridCol w="597534"/>
                <a:gridCol w="598118"/>
                <a:gridCol w="598118"/>
                <a:gridCol w="598118"/>
                <a:gridCol w="598118"/>
                <a:gridCol w="598118"/>
                <a:gridCol w="598118"/>
                <a:gridCol w="598118"/>
                <a:gridCol w="598118"/>
              </a:tblGrid>
              <a:tr h="396282">
                <a:tc>
                  <a:txBody>
                    <a:bodyPr/>
                    <a:lstStyle/>
                    <a:p>
                      <a:pPr marL="0" marR="0" algn="ctr">
                        <a:lnSpc>
                          <a:spcPct val="115000"/>
                        </a:lnSpc>
                        <a:spcBef>
                          <a:spcPts val="0"/>
                        </a:spcBef>
                        <a:spcAft>
                          <a:spcPts val="0"/>
                        </a:spcAft>
                      </a:pPr>
                      <a:r>
                        <a:rPr lang="en-US" sz="1200" dirty="0">
                          <a:effectLst/>
                        </a:rPr>
                        <a:t>Language Arts Literacy</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2004</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2005</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2006</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2007</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2008</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2009</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2010</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2011</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2012</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a:effectLst/>
                        </a:rPr>
                        <a:t>2013</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1200" dirty="0" smtClean="0">
                          <a:effectLst/>
                        </a:rPr>
                        <a:t>2014</a:t>
                      </a:r>
                      <a:endParaRPr lang="en-US" sz="12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TOTAL</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54.7%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53.8%</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52.6%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56.3%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49.3%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49.7%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51.7%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59.5%</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66.4%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71.8%</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74.6%</a:t>
                      </a:r>
                      <a:endParaRPr lang="en-US" sz="9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GENERAL ED.</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70.6%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70.4%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69.3%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74.0%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65.7%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72.3%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69.9%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76.0%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88.6%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91.4%</a:t>
                      </a:r>
                      <a:endParaRPr lang="en-US" sz="9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SPECIAL ED.</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9.1%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9.3%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9.7%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15.6%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23.8%</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37.0%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32.6%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39.9%</a:t>
                      </a:r>
                      <a:endParaRPr lang="en-US" sz="900" dirty="0">
                        <a:effectLst/>
                        <a:latin typeface="Calibri"/>
                        <a:ea typeface="Calibri"/>
                        <a:cs typeface="Times New Roman"/>
                      </a:endParaRPr>
                    </a:p>
                  </a:txBody>
                  <a:tcPr marL="56431" marR="56431" marT="0" marB="0" anchor="ctr"/>
                </a:tc>
              </a:tr>
              <a:tr h="397694">
                <a:tc>
                  <a:txBody>
                    <a:bodyPr/>
                    <a:lstStyle/>
                    <a:p>
                      <a:pPr marL="0" marR="0" algn="ctr">
                        <a:lnSpc>
                          <a:spcPct val="115000"/>
                        </a:lnSpc>
                        <a:spcBef>
                          <a:spcPts val="0"/>
                        </a:spcBef>
                        <a:spcAft>
                          <a:spcPts val="0"/>
                        </a:spcAft>
                      </a:pPr>
                      <a:r>
                        <a:rPr lang="en-US" sz="1200" dirty="0">
                          <a:effectLst/>
                        </a:rPr>
                        <a:t>LMTD. ENG. PROF.</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11.0%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11.0%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11.6%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9.0%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13.2%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22.1%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22.7%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30.0%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23.9%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40.2%</a:t>
                      </a:r>
                      <a:endParaRPr lang="en-US" sz="900" dirty="0">
                        <a:effectLst/>
                        <a:latin typeface="Calibri"/>
                        <a:ea typeface="Calibri"/>
                        <a:cs typeface="Times New Roman"/>
                      </a:endParaRPr>
                    </a:p>
                  </a:txBody>
                  <a:tcPr marL="56431" marR="56431" marT="0" marB="0" anchor="ctr"/>
                </a:tc>
              </a:tr>
              <a:tr h="358659">
                <a:tc gridSpan="12">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56431" marR="56431" marT="0" marB="0" anchor="ctr">
                    <a:solidFill>
                      <a:schemeClr val="accent1"/>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solidFill>
                      <a:schemeClr val="tx2">
                        <a:lumMod val="75000"/>
                      </a:schemeClr>
                    </a:solidFill>
                  </a:tcPr>
                </a:tc>
              </a:tr>
              <a:tr h="358659">
                <a:tc>
                  <a:txBody>
                    <a:bodyPr/>
                    <a:lstStyle/>
                    <a:p>
                      <a:pPr marL="0" marR="0" algn="ctr">
                        <a:lnSpc>
                          <a:spcPct val="115000"/>
                        </a:lnSpc>
                        <a:spcBef>
                          <a:spcPts val="0"/>
                        </a:spcBef>
                        <a:spcAft>
                          <a:spcPts val="0"/>
                        </a:spcAft>
                      </a:pPr>
                      <a:r>
                        <a:rPr lang="en-US" sz="1200" dirty="0">
                          <a:effectLst/>
                        </a:rPr>
                        <a:t>MATHEMATICS</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2005</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2008</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2009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2010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2011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2012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2013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2014</a:t>
                      </a:r>
                      <a:endParaRPr lang="en-US" sz="9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TOTAL</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40.4%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47.2%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45.5%</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39.7%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34.2%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31.9%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33.0%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30.9%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46.6%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49.7%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43.2%</a:t>
                      </a:r>
                      <a:endParaRPr lang="en-US" sz="9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GENERAL ED.</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50.0%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58.7%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57.6%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52.4%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46.0%</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47.3%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45.1%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41.2%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58.1%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60.7%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53.7%</a:t>
                      </a:r>
                      <a:endParaRPr lang="en-US" sz="900" dirty="0">
                        <a:effectLst/>
                        <a:latin typeface="Calibri"/>
                        <a:ea typeface="Calibri"/>
                        <a:cs typeface="Times New Roman"/>
                      </a:endParaRPr>
                    </a:p>
                  </a:txBody>
                  <a:tcPr marL="56431" marR="56431" marT="0" marB="0" anchor="ctr"/>
                </a:tc>
              </a:tr>
              <a:tr h="358659">
                <a:tc>
                  <a:txBody>
                    <a:bodyPr/>
                    <a:lstStyle/>
                    <a:p>
                      <a:pPr marL="0" marR="0" algn="ctr">
                        <a:lnSpc>
                          <a:spcPct val="115000"/>
                        </a:lnSpc>
                        <a:spcBef>
                          <a:spcPts val="0"/>
                        </a:spcBef>
                        <a:spcAft>
                          <a:spcPts val="0"/>
                        </a:spcAft>
                      </a:pPr>
                      <a:r>
                        <a:rPr lang="en-US" sz="1200" dirty="0">
                          <a:effectLst/>
                        </a:rPr>
                        <a:t>SPECIAL ED.</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9.1%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6.8%</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4.5%</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1.5%</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7.3%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4.7%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13.9%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12.1%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9.4%</a:t>
                      </a:r>
                      <a:endParaRPr lang="en-US" sz="900" dirty="0">
                        <a:effectLst/>
                        <a:latin typeface="Calibri"/>
                        <a:ea typeface="Calibri"/>
                        <a:cs typeface="Times New Roman"/>
                      </a:endParaRPr>
                    </a:p>
                  </a:txBody>
                  <a:tcPr marL="56431" marR="56431" marT="0" marB="0" anchor="ctr"/>
                </a:tc>
              </a:tr>
              <a:tr h="397694">
                <a:tc>
                  <a:txBody>
                    <a:bodyPr/>
                    <a:lstStyle/>
                    <a:p>
                      <a:pPr marL="0" marR="0" algn="ctr">
                        <a:lnSpc>
                          <a:spcPct val="115000"/>
                        </a:lnSpc>
                        <a:spcBef>
                          <a:spcPts val="0"/>
                        </a:spcBef>
                        <a:spcAft>
                          <a:spcPts val="0"/>
                        </a:spcAft>
                      </a:pPr>
                      <a:r>
                        <a:rPr lang="en-US" sz="1200" dirty="0">
                          <a:effectLst/>
                        </a:rPr>
                        <a:t>LMTD. ENG. PROF.</a:t>
                      </a:r>
                      <a:endParaRPr lang="en-US" sz="12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20.3%</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26.7%</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25.4%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16.1%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13.9%</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8.2%</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15.1%</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8.6%</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27.4%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a:effectLst/>
                        </a:rPr>
                        <a:t>30.4%</a:t>
                      </a:r>
                      <a:endParaRPr lang="en-US" sz="900" dirty="0">
                        <a:effectLst/>
                        <a:latin typeface="Calibri"/>
                        <a:ea typeface="Calibri"/>
                        <a:cs typeface="Times New Roman"/>
                      </a:endParaRPr>
                    </a:p>
                  </a:txBody>
                  <a:tcPr marL="56431" marR="56431" marT="0" marB="0" anchor="ctr"/>
                </a:tc>
                <a:tc>
                  <a:txBody>
                    <a:bodyPr/>
                    <a:lstStyle/>
                    <a:p>
                      <a:pPr marL="0" marR="0" algn="ctr">
                        <a:lnSpc>
                          <a:spcPct val="115000"/>
                        </a:lnSpc>
                        <a:spcBef>
                          <a:spcPts val="0"/>
                        </a:spcBef>
                        <a:spcAft>
                          <a:spcPts val="0"/>
                        </a:spcAft>
                      </a:pPr>
                      <a:r>
                        <a:rPr lang="en-US" sz="900" dirty="0" smtClean="0">
                          <a:effectLst/>
                        </a:rPr>
                        <a:t>31.1%</a:t>
                      </a:r>
                      <a:endParaRPr lang="en-US" sz="900" dirty="0">
                        <a:effectLst/>
                        <a:latin typeface="Calibri"/>
                        <a:ea typeface="Calibri"/>
                        <a:cs typeface="Times New Roman"/>
                      </a:endParaRPr>
                    </a:p>
                  </a:txBody>
                  <a:tcPr marL="56431" marR="56431" marT="0" marB="0" anchor="ctr"/>
                </a:tc>
              </a:tr>
              <a:tr h="358659">
                <a:tc gridSpan="12">
                  <a:txBody>
                    <a:bodyPr/>
                    <a:lstStyle/>
                    <a:p>
                      <a:pPr marL="0" marR="0" algn="ctr">
                        <a:lnSpc>
                          <a:spcPct val="115000"/>
                        </a:lnSpc>
                        <a:spcBef>
                          <a:spcPts val="0"/>
                        </a:spcBef>
                        <a:spcAft>
                          <a:spcPts val="0"/>
                        </a:spcAft>
                      </a:pPr>
                      <a:endParaRPr lang="en-US" sz="10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c hMerge="1">
                  <a:txBody>
                    <a:bodyPr/>
                    <a:lstStyle/>
                    <a:p>
                      <a:pPr marL="0" marR="0" algn="ctr">
                        <a:lnSpc>
                          <a:spcPct val="115000"/>
                        </a:lnSpc>
                        <a:spcBef>
                          <a:spcPts val="0"/>
                        </a:spcBef>
                        <a:spcAft>
                          <a:spcPts val="0"/>
                        </a:spcAft>
                      </a:pPr>
                      <a:endParaRPr lang="en-US" sz="900" dirty="0">
                        <a:effectLst/>
                        <a:latin typeface="Calibri"/>
                        <a:ea typeface="Calibri"/>
                        <a:cs typeface="Times New Roman"/>
                      </a:endParaRPr>
                    </a:p>
                  </a:txBody>
                  <a:tcPr marL="56431" marR="56431" marT="0" marB="0" anchor="ctr"/>
                </a:tc>
              </a:tr>
            </a:tbl>
          </a:graphicData>
        </a:graphic>
      </p:graphicFrame>
      <p:sp>
        <p:nvSpPr>
          <p:cNvPr id="4" name="Slide Number Placeholder 1"/>
          <p:cNvSpPr>
            <a:spLocks noGrp="1"/>
          </p:cNvSpPr>
          <p:nvPr>
            <p:ph type="sldNum" sz="quarter" idx="12"/>
          </p:nvPr>
        </p:nvSpPr>
        <p:spPr>
          <a:xfrm>
            <a:off x="457200" y="6248400"/>
            <a:ext cx="2133600" cy="365125"/>
          </a:xfrm>
        </p:spPr>
        <p:txBody>
          <a:bodyPr/>
          <a:lstStyle/>
          <a:p>
            <a:pPr algn="l"/>
            <a:fld id="{BF065549-2B79-41AC-B667-BBEEF18D3741}" type="slidenum">
              <a:rPr lang="en-US" smtClean="0">
                <a:solidFill>
                  <a:prstClr val="white"/>
                </a:solidFill>
              </a:rPr>
              <a:pPr algn="l"/>
              <a:t>21</a:t>
            </a:fld>
            <a:endParaRPr lang="en-US" dirty="0">
              <a:solidFill>
                <a:prstClr val="white"/>
              </a:solidFill>
            </a:endParaRPr>
          </a:p>
        </p:txBody>
      </p:sp>
    </p:spTree>
    <p:extLst>
      <p:ext uri="{BB962C8B-B14F-4D97-AF65-F5344CB8AC3E}">
        <p14:creationId xmlns:p14="http://schemas.microsoft.com/office/powerpoint/2010/main" val="18053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 2009-2014</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t>HSPA </a:t>
            </a:r>
            <a:r>
              <a:rPr lang="en-US" dirty="0"/>
              <a:t>LAL scores </a:t>
            </a:r>
            <a:r>
              <a:rPr lang="en-US" dirty="0" smtClean="0"/>
              <a:t>increased </a:t>
            </a:r>
            <a:r>
              <a:rPr lang="en-US" dirty="0"/>
              <a:t>from 49.7% </a:t>
            </a:r>
            <a:r>
              <a:rPr lang="en-US" dirty="0" smtClean="0"/>
              <a:t>proficient and above in </a:t>
            </a:r>
            <a:r>
              <a:rPr lang="en-US" dirty="0"/>
              <a:t>2009 </a:t>
            </a:r>
            <a:r>
              <a:rPr lang="en-US" dirty="0" smtClean="0"/>
              <a:t>to 74.6</a:t>
            </a:r>
            <a:r>
              <a:rPr lang="en-US" dirty="0"/>
              <a:t>% in 2014 with 91.4% of general education students at or above </a:t>
            </a:r>
            <a:r>
              <a:rPr lang="en-US" dirty="0" smtClean="0"/>
              <a:t>proficient </a:t>
            </a:r>
            <a:endParaRPr lang="en-US" dirty="0"/>
          </a:p>
          <a:p>
            <a:pPr>
              <a:buFont typeface="Wingdings" pitchFamily="2" charset="2"/>
              <a:buChar char="Ø"/>
            </a:pPr>
            <a:r>
              <a:rPr lang="en-US" dirty="0" smtClean="0"/>
              <a:t>HSPA </a:t>
            </a:r>
            <a:r>
              <a:rPr lang="en-US" dirty="0"/>
              <a:t>mathematics scores have increased from 31.9% in 2009 to 43.2% in 2014 with 53.7% of general education students at or above </a:t>
            </a:r>
            <a:r>
              <a:rPr lang="en-US" dirty="0" smtClean="0"/>
              <a:t>proficient </a:t>
            </a:r>
            <a:endParaRPr lang="en-US" dirty="0"/>
          </a:p>
          <a:p>
            <a:pPr>
              <a:buFont typeface="Wingdings" pitchFamily="2" charset="2"/>
              <a:buChar char="Ø"/>
            </a:pPr>
            <a:r>
              <a:rPr lang="en-US" dirty="0" smtClean="0"/>
              <a:t>The </a:t>
            </a:r>
            <a:r>
              <a:rPr lang="en-US" dirty="0"/>
              <a:t>district’s graduation rate using the cohort method for the 2014 graduating class </a:t>
            </a:r>
            <a:r>
              <a:rPr lang="en-US" dirty="0" smtClean="0"/>
              <a:t>increased </a:t>
            </a:r>
            <a:r>
              <a:rPr lang="en-US" dirty="0"/>
              <a:t>to 74.2% as compared to 45.6% in </a:t>
            </a:r>
            <a:r>
              <a:rPr lang="en-US" dirty="0" smtClean="0"/>
              <a:t>2009 </a:t>
            </a:r>
            <a:endParaRPr lang="en-US" dirty="0"/>
          </a:p>
          <a:p>
            <a:pPr>
              <a:buFont typeface="Wingdings" pitchFamily="2" charset="2"/>
              <a:buChar char="Ø"/>
            </a:pPr>
            <a:r>
              <a:rPr lang="en-US" dirty="0" smtClean="0"/>
              <a:t>The </a:t>
            </a:r>
            <a:r>
              <a:rPr lang="en-US" dirty="0"/>
              <a:t>total number of high school seniors who </a:t>
            </a:r>
            <a:r>
              <a:rPr lang="en-US" dirty="0" smtClean="0"/>
              <a:t>planned </a:t>
            </a:r>
            <a:r>
              <a:rPr lang="en-US" dirty="0"/>
              <a:t>to attend a four year college increased 33% from 2010 to </a:t>
            </a:r>
            <a:r>
              <a:rPr lang="en-US" dirty="0" smtClean="0"/>
              <a:t>2014</a:t>
            </a:r>
            <a:endParaRPr lang="en-US" dirty="0"/>
          </a:p>
          <a:p>
            <a:pPr>
              <a:buFont typeface="Wingdings" pitchFamily="2" charset="2"/>
              <a:buChar char="Ø"/>
            </a:pPr>
            <a:r>
              <a:rPr lang="en-US" dirty="0" smtClean="0"/>
              <a:t>Rosa </a:t>
            </a:r>
            <a:r>
              <a:rPr lang="en-US" dirty="0"/>
              <a:t>L. Parks School of Fine &amp; Performing Arts, Academy of Health Science (HARP) and International High </a:t>
            </a:r>
            <a:r>
              <a:rPr lang="en-US" dirty="0" smtClean="0"/>
              <a:t>School </a:t>
            </a:r>
            <a:r>
              <a:rPr lang="en-US" dirty="0"/>
              <a:t>achieved “Bronze” recognition for being among the best high schools in New Jersey (according to U.S. News and World Report)</a:t>
            </a:r>
          </a:p>
          <a:p>
            <a:pPr marL="0" indent="0">
              <a:buNone/>
            </a:pPr>
            <a:endParaRPr lang="en-US" dirty="0" smtClean="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22</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 2009-2014</a:t>
            </a:r>
            <a:endParaRPr lang="en-US" dirty="0"/>
          </a:p>
        </p:txBody>
      </p:sp>
      <p:sp>
        <p:nvSpPr>
          <p:cNvPr id="3" name="Content Placeholder 2"/>
          <p:cNvSpPr>
            <a:spLocks noGrp="1"/>
          </p:cNvSpPr>
          <p:nvPr>
            <p:ph idx="1"/>
          </p:nvPr>
        </p:nvSpPr>
        <p:spPr/>
        <p:txBody>
          <a:bodyPr>
            <a:normAutofit fontScale="85000" lnSpcReduction="10000"/>
          </a:bodyPr>
          <a:lstStyle/>
          <a:p>
            <a:pPr lvl="1">
              <a:buFont typeface="Wingdings" pitchFamily="2" charset="2"/>
              <a:buChar char="Ø"/>
            </a:pPr>
            <a:r>
              <a:rPr lang="en-US" dirty="0" smtClean="0"/>
              <a:t>Implemented a </a:t>
            </a:r>
            <a:r>
              <a:rPr lang="en-US" b="1" i="1" dirty="0" smtClean="0"/>
              <a:t>pay for performance </a:t>
            </a:r>
            <a:r>
              <a:rPr lang="en-US" dirty="0" smtClean="0"/>
              <a:t>provision for certificated instructional staff:  </a:t>
            </a:r>
          </a:p>
          <a:p>
            <a:pPr lvl="2">
              <a:buFont typeface="Wingdings" panose="05000000000000000000" pitchFamily="2" charset="2"/>
              <a:buChar char="ü"/>
            </a:pPr>
            <a:r>
              <a:rPr lang="en-US" dirty="0" smtClean="0"/>
              <a:t>teachers rated </a:t>
            </a:r>
            <a:r>
              <a:rPr lang="en-US" b="1" i="1" dirty="0" smtClean="0"/>
              <a:t>highly effective </a:t>
            </a:r>
            <a:r>
              <a:rPr lang="en-US" dirty="0" smtClean="0"/>
              <a:t>can move up two steps on the appropriate salary guide, thus accelerating reaching maximum steps </a:t>
            </a:r>
          </a:p>
          <a:p>
            <a:pPr lvl="2">
              <a:buFont typeface="Wingdings" panose="05000000000000000000" pitchFamily="2" charset="2"/>
              <a:buChar char="ü"/>
            </a:pPr>
            <a:r>
              <a:rPr lang="en-US" dirty="0" smtClean="0"/>
              <a:t>teachers rated </a:t>
            </a:r>
            <a:r>
              <a:rPr lang="en-US" b="1" i="1" dirty="0" smtClean="0"/>
              <a:t>effective</a:t>
            </a:r>
            <a:r>
              <a:rPr lang="en-US" dirty="0" smtClean="0"/>
              <a:t> can move up one step on the appropriate salary guide;</a:t>
            </a:r>
          </a:p>
          <a:p>
            <a:pPr lvl="2">
              <a:buFont typeface="Wingdings" panose="05000000000000000000" pitchFamily="2" charset="2"/>
              <a:buChar char="ü"/>
            </a:pPr>
            <a:r>
              <a:rPr lang="en-US" dirty="0" smtClean="0"/>
              <a:t>Teachers rated ineffective or partially effective receive </a:t>
            </a:r>
            <a:r>
              <a:rPr lang="en-US" b="1" i="1" dirty="0" smtClean="0"/>
              <a:t>no</a:t>
            </a:r>
            <a:r>
              <a:rPr lang="en-US" dirty="0" smtClean="0"/>
              <a:t> step increases and must improve to retain their positions</a:t>
            </a:r>
          </a:p>
          <a:p>
            <a:pPr lvl="1">
              <a:buFont typeface="Wingdings" pitchFamily="2" charset="2"/>
              <a:buChar char="Ø"/>
            </a:pPr>
            <a:r>
              <a:rPr lang="en-US" dirty="0" smtClean="0"/>
              <a:t>Additional compensation for teachers who volunteer and are selected to teach in a district </a:t>
            </a:r>
            <a:r>
              <a:rPr lang="en-US" b="1" i="1" dirty="0" smtClean="0"/>
              <a:t>Turn-Around School</a:t>
            </a:r>
          </a:p>
          <a:p>
            <a:pPr lvl="1">
              <a:buFont typeface="Wingdings" pitchFamily="2" charset="2"/>
              <a:buChar char="Ø"/>
            </a:pPr>
            <a:r>
              <a:rPr lang="en-US" dirty="0" smtClean="0"/>
              <a:t>Incentives for teachers joining the district to fill </a:t>
            </a:r>
            <a:r>
              <a:rPr lang="en-US" b="1" i="1" dirty="0" smtClean="0"/>
              <a:t>“hard to fill” </a:t>
            </a:r>
            <a:r>
              <a:rPr lang="en-US" dirty="0" smtClean="0"/>
              <a:t>positions in critical shortage subject areas</a:t>
            </a:r>
          </a:p>
          <a:p>
            <a:pPr>
              <a:buNone/>
            </a:pPr>
            <a:endParaRPr lang="en-US" dirty="0" smtClean="0"/>
          </a:p>
          <a:p>
            <a:endParaRPr lang="en-US" dirty="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23</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pPr>
              <a:buFont typeface="Wingdings" pitchFamily="2" charset="2"/>
              <a:buChar char="Ø"/>
            </a:pPr>
            <a:endParaRPr lang="en-US" dirty="0" smtClean="0"/>
          </a:p>
          <a:p>
            <a:pPr>
              <a:buFont typeface="Wingdings" pitchFamily="2" charset="2"/>
              <a:buChar char="Ø"/>
            </a:pPr>
            <a:endParaRPr lang="en-US" dirty="0" smtClean="0"/>
          </a:p>
          <a:p>
            <a:pPr lvl="0">
              <a:spcBef>
                <a:spcPts val="0"/>
              </a:spcBef>
            </a:pPr>
            <a:endParaRPr lang="en-US" sz="2400" b="1" dirty="0" smtClean="0"/>
          </a:p>
          <a:p>
            <a:endParaRPr lang="en-US" sz="2400" b="1" dirty="0" smtClean="0"/>
          </a:p>
          <a:p>
            <a:pPr lvl="1"/>
            <a:endParaRPr lang="en-US" sz="2400" dirty="0" smtClean="0"/>
          </a:p>
        </p:txBody>
      </p:sp>
      <p:sp>
        <p:nvSpPr>
          <p:cNvPr id="4" name="Title 3"/>
          <p:cNvSpPr>
            <a:spLocks noGrp="1"/>
          </p:cNvSpPr>
          <p:nvPr>
            <p:ph type="title"/>
          </p:nvPr>
        </p:nvSpPr>
        <p:spPr>
          <a:noFill/>
          <a:ln>
            <a:noFill/>
          </a:ln>
        </p:spPr>
        <p:txBody>
          <a:bodyPr>
            <a:normAutofit fontScale="90000"/>
          </a:bodyPr>
          <a:lstStyle/>
          <a:p>
            <a:pPr algn="ctr"/>
            <a:r>
              <a:rPr lang="en-US" sz="3600" b="1" dirty="0" smtClean="0">
                <a:solidFill>
                  <a:schemeClr val="tx1"/>
                </a:solidFill>
                <a:effectLst/>
              </a:rPr>
              <a:t>Accomplishments 2009-2014 </a:t>
            </a:r>
            <a:br>
              <a:rPr lang="en-US" sz="3600" b="1" dirty="0" smtClean="0">
                <a:solidFill>
                  <a:schemeClr val="tx1"/>
                </a:solidFill>
                <a:effectLst/>
              </a:rPr>
            </a:br>
            <a:r>
              <a:rPr lang="en-US" sz="3600" b="1" dirty="0" smtClean="0">
                <a:solidFill>
                  <a:schemeClr val="tx1"/>
                </a:solidFill>
                <a:effectLst/>
              </a:rPr>
              <a:t>Competitive </a:t>
            </a:r>
            <a:r>
              <a:rPr lang="en-US" sz="3600" b="1" dirty="0" smtClean="0"/>
              <a:t>Grants Awards – Over $35 million</a:t>
            </a:r>
            <a:endParaRPr lang="en-US" sz="3600" b="1" dirty="0">
              <a:solidFill>
                <a:schemeClr val="tx1"/>
              </a:solidFill>
              <a:effectLst/>
            </a:endParaRPr>
          </a:p>
        </p:txBody>
      </p:sp>
      <p:sp>
        <p:nvSpPr>
          <p:cNvPr id="5" name="Slide Number Placeholder 1"/>
          <p:cNvSpPr txBox="1">
            <a:spLocks/>
          </p:cNvSpPr>
          <p:nvPr/>
        </p:nvSpPr>
        <p:spPr>
          <a:xfrm>
            <a:off x="572589" y="622694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24</a:t>
            </a:fld>
            <a:endParaRPr lang="en-US"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41123233"/>
              </p:ext>
            </p:extLst>
          </p:nvPr>
        </p:nvGraphicFramePr>
        <p:xfrm>
          <a:off x="382587" y="1802991"/>
          <a:ext cx="8378826" cy="3797691"/>
        </p:xfrm>
        <a:graphic>
          <a:graphicData uri="http://schemas.openxmlformats.org/drawingml/2006/table">
            <a:tbl>
              <a:tblPr firstRow="1" firstCol="1" bandRow="1">
                <a:tableStyleId>{5C22544A-7EE6-4342-B048-85BDC9FD1C3A}</a:tableStyleId>
              </a:tblPr>
              <a:tblGrid>
                <a:gridCol w="986696"/>
                <a:gridCol w="989931"/>
                <a:gridCol w="4307169"/>
                <a:gridCol w="2095030"/>
              </a:tblGrid>
              <a:tr h="264532">
                <a:tc>
                  <a:txBody>
                    <a:bodyPr/>
                    <a:lstStyle/>
                    <a:p>
                      <a:pPr marL="0" marR="0" algn="ctr">
                        <a:lnSpc>
                          <a:spcPct val="107000"/>
                        </a:lnSpc>
                        <a:spcBef>
                          <a:spcPts val="0"/>
                        </a:spcBef>
                        <a:spcAft>
                          <a:spcPts val="0"/>
                        </a:spcAft>
                      </a:pPr>
                      <a:r>
                        <a:rPr lang="en-US" sz="1100" dirty="0">
                          <a:effectLst/>
                        </a:rPr>
                        <a:t>Award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smtClean="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2010-2013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School Improvement Grant – Schools 4 &amp;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$12,000,000.00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smtClean="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2014-2017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School Improvement Grant – Schools 6 &amp; NRC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$12,000,000.00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2010-2015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 DOE Full Service Community Schools - Schools 5 &amp; 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$ 2,300,000.00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2011-2013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Talent 21 grant to support technology initiatives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$ 2,200,000.00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solidFill>
                            <a:schemeClr val="tx1"/>
                          </a:solidFill>
                          <a:effectLst/>
                        </a:rPr>
                        <a:t>2011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 Department of Health HRS/School Based Health Center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500,000.00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2011</a:t>
                      </a:r>
                      <a:r>
                        <a:rPr lang="en-US" sz="11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ongoing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USDA/NJDA Fresh Fruit &amp; Vegetables</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Grant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600,450.00 (through 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solidFill>
                            <a:schemeClr val="tx1"/>
                          </a:solidFill>
                          <a:effectLst/>
                        </a:rPr>
                        <a:t>2012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 Department of Health HRS/School Based Health Center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500,000.00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2012-2017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21</a:t>
                      </a:r>
                      <a:r>
                        <a:rPr lang="en-US" sz="1100" baseline="30000" dirty="0">
                          <a:effectLst/>
                        </a:rPr>
                        <a:t>st</a:t>
                      </a:r>
                      <a:r>
                        <a:rPr lang="en-US" sz="1100" dirty="0">
                          <a:effectLst/>
                        </a:rPr>
                        <a:t> Century Learning Centers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solidFill>
                            <a:schemeClr val="tx1"/>
                          </a:solidFill>
                          <a:effectLst/>
                        </a:rPr>
                        <a:t>$ 2,600,000.00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2012-2017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Race to The Top Phase III (Teacher and Principal Evaluation)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solidFill>
                            <a:schemeClr val="tx1"/>
                          </a:solidFill>
                          <a:effectLst/>
                        </a:rPr>
                        <a:t>$ 1,290,000.00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Lowe’s Community Improvement for School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solidFill>
                            <a:schemeClr val="tx1"/>
                          </a:solidFill>
                          <a:effectLst/>
                        </a:rPr>
                        <a:t>$   100,000.00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EE4NJ Pilot Program for Principal Evaluation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50,000.00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smtClean="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Optimum Lightpath Grant for Panther High School &amp; School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20,000.00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532">
                <a:tc>
                  <a:txBody>
                    <a:bodyPr/>
                    <a:lstStyle/>
                    <a:p>
                      <a:pPr marL="0" marR="0">
                        <a:lnSpc>
                          <a:spcPct val="107000"/>
                        </a:lnSpc>
                        <a:spcBef>
                          <a:spcPts val="0"/>
                        </a:spcBef>
                        <a:spcAft>
                          <a:spcPts val="0"/>
                        </a:spcAft>
                      </a:pPr>
                      <a:r>
                        <a:rPr lang="en-US" sz="1100" dirty="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2014-2017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USDOE Turn-around School Leaders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$ 1,500,000.00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460375" y="2517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91399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2014-2015 </a:t>
            </a:r>
            <a:br>
              <a:rPr lang="en-US" b="1" dirty="0" smtClean="0"/>
            </a:br>
            <a:r>
              <a:rPr lang="en-US" b="1" dirty="0" smtClean="0"/>
              <a:t>Objectives &amp; Accomplishments</a:t>
            </a:r>
            <a:endParaRPr lang="en-US" b="1" dirty="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25</a:t>
            </a:fld>
            <a:endParaRPr lang="en-US" dirty="0">
              <a:solidFill>
                <a:prstClr val="white"/>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2057400"/>
            <a:ext cx="4818710" cy="3742532"/>
          </a:xfrm>
        </p:spPr>
      </p:pic>
    </p:spTree>
    <p:extLst>
      <p:ext uri="{BB962C8B-B14F-4D97-AF65-F5344CB8AC3E}">
        <p14:creationId xmlns:p14="http://schemas.microsoft.com/office/powerpoint/2010/main" val="2365712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Ø"/>
            </a:pPr>
            <a:r>
              <a:rPr lang="en-US" sz="2800" dirty="0" smtClean="0"/>
              <a:t>Build healthy school cultures &amp; climates</a:t>
            </a:r>
          </a:p>
          <a:p>
            <a:pPr>
              <a:buFont typeface="Wingdings" pitchFamily="2" charset="2"/>
              <a:buChar char="Ø"/>
            </a:pPr>
            <a:r>
              <a:rPr lang="en-US" sz="2800" dirty="0" smtClean="0"/>
              <a:t>Efficient &amp; responsive </a:t>
            </a:r>
            <a:r>
              <a:rPr lang="en-US" sz="2800" dirty="0"/>
              <a:t>d</a:t>
            </a:r>
            <a:r>
              <a:rPr lang="en-US" sz="2800" dirty="0" smtClean="0"/>
              <a:t>istrict operations</a:t>
            </a:r>
          </a:p>
          <a:p>
            <a:pPr>
              <a:buFont typeface="Wingdings" pitchFamily="2" charset="2"/>
              <a:buChar char="Ø"/>
            </a:pPr>
            <a:r>
              <a:rPr lang="en-US" sz="2800" dirty="0" smtClean="0"/>
              <a:t>Implement teacher &amp; administrator evaluation systems</a:t>
            </a:r>
          </a:p>
          <a:p>
            <a:pPr>
              <a:buFont typeface="Wingdings" pitchFamily="2" charset="2"/>
              <a:buChar char="Ø"/>
            </a:pPr>
            <a:r>
              <a:rPr lang="en-US" sz="2800" dirty="0" smtClean="0"/>
              <a:t>Implement Common Core State Standards</a:t>
            </a:r>
          </a:p>
          <a:p>
            <a:pPr>
              <a:buFont typeface="Wingdings" pitchFamily="2" charset="2"/>
              <a:buChar char="Ø"/>
            </a:pPr>
            <a:r>
              <a:rPr lang="en-US" sz="2800" dirty="0" smtClean="0"/>
              <a:t>Implement high impact academic interventions for low performing students</a:t>
            </a:r>
          </a:p>
          <a:p>
            <a:pPr>
              <a:buFont typeface="Wingdings" pitchFamily="2" charset="2"/>
              <a:buChar char="Ø"/>
            </a:pPr>
            <a:r>
              <a:rPr lang="en-US" sz="2800" dirty="0" smtClean="0"/>
              <a:t>Strengthen the district’s assessment system</a:t>
            </a:r>
          </a:p>
          <a:p>
            <a:pPr>
              <a:buFont typeface="Wingdings" pitchFamily="2" charset="2"/>
              <a:buChar char="Ø"/>
            </a:pPr>
            <a:r>
              <a:rPr lang="en-US" sz="2800" dirty="0" smtClean="0"/>
              <a:t>Build capacity among staff</a:t>
            </a:r>
          </a:p>
          <a:p>
            <a:pPr lvl="1">
              <a:buFont typeface="Wingdings" panose="05000000000000000000" pitchFamily="2" charset="2"/>
              <a:buChar char="§"/>
            </a:pPr>
            <a:r>
              <a:rPr lang="en-US" sz="2400" dirty="0" smtClean="0"/>
              <a:t>Teachers</a:t>
            </a:r>
          </a:p>
          <a:p>
            <a:pPr lvl="1">
              <a:buFont typeface="Wingdings" panose="05000000000000000000" pitchFamily="2" charset="2"/>
              <a:buChar char="§"/>
            </a:pPr>
            <a:r>
              <a:rPr lang="en-US" sz="2400" dirty="0" smtClean="0"/>
              <a:t>Principals &amp; vice-principals</a:t>
            </a:r>
          </a:p>
          <a:p>
            <a:pPr lvl="1">
              <a:buFont typeface="Wingdings" panose="05000000000000000000" pitchFamily="2" charset="2"/>
              <a:buChar char="§"/>
            </a:pPr>
            <a:r>
              <a:rPr lang="en-US" sz="2400" dirty="0" smtClean="0"/>
              <a:t>District administrators &amp; supervisors</a:t>
            </a:r>
          </a:p>
          <a:p>
            <a:pPr lvl="1">
              <a:buNone/>
            </a:pPr>
            <a:endParaRPr lang="en-US" dirty="0" smtClean="0"/>
          </a:p>
          <a:p>
            <a:pPr lvl="1"/>
            <a:endParaRPr lang="en-US" dirty="0"/>
          </a:p>
        </p:txBody>
      </p:sp>
      <p:sp>
        <p:nvSpPr>
          <p:cNvPr id="5" name="Title 4"/>
          <p:cNvSpPr>
            <a:spLocks noGrp="1"/>
          </p:cNvSpPr>
          <p:nvPr>
            <p:ph type="title"/>
          </p:nvPr>
        </p:nvSpPr>
        <p:spPr/>
        <p:txBody>
          <a:bodyPr>
            <a:noAutofit/>
          </a:bodyPr>
          <a:lstStyle/>
          <a:p>
            <a:r>
              <a:rPr lang="en-US" sz="4000" b="1" dirty="0"/>
              <a:t>Transformation Objectives</a:t>
            </a:r>
            <a:br>
              <a:rPr lang="en-US" sz="4000" b="1" dirty="0"/>
            </a:br>
            <a:r>
              <a:rPr lang="en-US" sz="4000" b="1" dirty="0" smtClean="0"/>
              <a:t>2014-2015</a:t>
            </a:r>
            <a:endParaRPr lang="en-US" sz="4000" b="1" dirty="0"/>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26</a:t>
            </a:fld>
            <a:endParaRPr lang="en-US" dirty="0">
              <a:solidFill>
                <a:prstClr val="white"/>
              </a:solidFill>
            </a:endParaRPr>
          </a:p>
        </p:txBody>
      </p:sp>
    </p:spTree>
    <p:extLst>
      <p:ext uri="{BB962C8B-B14F-4D97-AF65-F5344CB8AC3E}">
        <p14:creationId xmlns:p14="http://schemas.microsoft.com/office/powerpoint/2010/main" val="295039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3810000"/>
          </a:xfrm>
        </p:spPr>
        <p:txBody>
          <a:bodyPr>
            <a:noAutofit/>
          </a:bodyPr>
          <a:lstStyle/>
          <a:p>
            <a:r>
              <a:rPr lang="en-US" sz="1800" b="1" dirty="0" smtClean="0"/>
              <a:t>Four city schools have been named bronze award winners in the “Let’s Move Active Schools” program spurred by First Lady Michelle Obama’s fitness initiative – </a:t>
            </a:r>
            <a:r>
              <a:rPr lang="en-US" sz="1800" i="1" dirty="0" smtClean="0"/>
              <a:t>Paterson Press – 9/16/14</a:t>
            </a:r>
          </a:p>
          <a:p>
            <a:r>
              <a:rPr lang="en-US" sz="1800" b="1" dirty="0" smtClean="0"/>
              <a:t>Paterson schools to create computer simulation of life as a principal </a:t>
            </a:r>
            <a:r>
              <a:rPr lang="en-US" sz="1800" dirty="0" smtClean="0"/>
              <a:t>– </a:t>
            </a:r>
            <a:r>
              <a:rPr lang="en-US" sz="1800" i="1" dirty="0" smtClean="0"/>
              <a:t>NJ.com - 10/2/14</a:t>
            </a:r>
          </a:p>
          <a:p>
            <a:r>
              <a:rPr lang="en-US" sz="1800" b="1" dirty="0" smtClean="0"/>
              <a:t>Paterson school district looks to launch prestigious International academic program </a:t>
            </a:r>
            <a:r>
              <a:rPr lang="en-US" sz="1800" dirty="0" smtClean="0"/>
              <a:t>- </a:t>
            </a:r>
            <a:r>
              <a:rPr lang="en-US" sz="1800" i="1" dirty="0" smtClean="0"/>
              <a:t>NorthJersey.com</a:t>
            </a:r>
            <a:r>
              <a:rPr lang="en-US" sz="1800" dirty="0" smtClean="0"/>
              <a:t> – 2/9/15</a:t>
            </a:r>
          </a:p>
          <a:p>
            <a:r>
              <a:rPr lang="en-US" sz="1800" b="1" dirty="0"/>
              <a:t>The List: Which NJ Districts Do Best Job of Feeding Breakfast to Poor </a:t>
            </a:r>
            <a:r>
              <a:rPr lang="en-US" sz="1800" b="1" dirty="0" smtClean="0"/>
              <a:t>Children (</a:t>
            </a:r>
            <a:r>
              <a:rPr lang="en-US" sz="1800" b="1" dirty="0"/>
              <a:t>features Paterson </a:t>
            </a:r>
            <a:r>
              <a:rPr lang="en-US" sz="1800" b="1" dirty="0" smtClean="0"/>
              <a:t>serving </a:t>
            </a:r>
            <a:r>
              <a:rPr lang="en-US" sz="1800" b="1" dirty="0"/>
              <a:t>93 </a:t>
            </a:r>
            <a:r>
              <a:rPr lang="en-US" sz="1800" b="1" dirty="0" smtClean="0"/>
              <a:t>% </a:t>
            </a:r>
            <a:r>
              <a:rPr lang="en-US" sz="1800" b="1" dirty="0"/>
              <a:t>of students, or more than 23,000, </a:t>
            </a:r>
            <a:r>
              <a:rPr lang="en-US" sz="1800" b="1" dirty="0" smtClean="0"/>
              <a:t>“by </a:t>
            </a:r>
            <a:r>
              <a:rPr lang="en-US" sz="1800" b="1" dirty="0"/>
              <a:t>far the largest number on the </a:t>
            </a:r>
            <a:r>
              <a:rPr lang="en-US" sz="1800" b="1" dirty="0" smtClean="0"/>
              <a:t>list”)– </a:t>
            </a:r>
            <a:r>
              <a:rPr lang="en-US" sz="1800" i="1" dirty="0" smtClean="0"/>
              <a:t>NJ Spotlight – 10/26/15</a:t>
            </a:r>
          </a:p>
          <a:p>
            <a:r>
              <a:rPr lang="en-US" sz="1800" b="1" dirty="0" smtClean="0"/>
              <a:t>Paterson’s </a:t>
            </a:r>
            <a:r>
              <a:rPr lang="en-US" sz="1800" b="1" dirty="0"/>
              <a:t>high school graduation rate reaches new high of 78.2-percent </a:t>
            </a:r>
            <a:r>
              <a:rPr lang="en-US" sz="1800" b="1" i="1" dirty="0"/>
              <a:t>– </a:t>
            </a:r>
            <a:r>
              <a:rPr lang="en-US" sz="1800" i="1" dirty="0"/>
              <a:t>Paterson Times </a:t>
            </a:r>
            <a:r>
              <a:rPr lang="en-US" sz="1800" dirty="0"/>
              <a:t>- 12/4/15</a:t>
            </a:r>
          </a:p>
          <a:p>
            <a:r>
              <a:rPr lang="en-US" sz="1800" b="1" dirty="0" smtClean="0"/>
              <a:t>School apps put important info at North Jersey parents’ fingertips (features Paterson as first to offer in 2013) </a:t>
            </a:r>
            <a:r>
              <a:rPr lang="en-US" sz="1800" dirty="0" smtClean="0"/>
              <a:t>– </a:t>
            </a:r>
            <a:r>
              <a:rPr lang="en-US" sz="1800" i="1" dirty="0" smtClean="0"/>
              <a:t>The Record </a:t>
            </a:r>
            <a:r>
              <a:rPr lang="en-US" sz="1800" dirty="0" smtClean="0"/>
              <a:t>– 12/10/15</a:t>
            </a:r>
          </a:p>
        </p:txBody>
      </p:sp>
      <p:sp>
        <p:nvSpPr>
          <p:cNvPr id="3" name="Slide Number Placeholder 2"/>
          <p:cNvSpPr>
            <a:spLocks noGrp="1"/>
          </p:cNvSpPr>
          <p:nvPr>
            <p:ph type="sldNum" sz="quarter" idx="12"/>
          </p:nvPr>
        </p:nvSpPr>
        <p:spPr/>
        <p:txBody>
          <a:bodyPr/>
          <a:lstStyle/>
          <a:p>
            <a:endParaRPr lang="en-US" dirty="0">
              <a:solidFill>
                <a:srgbClr val="1D1756">
                  <a:tint val="75000"/>
                </a:srgbClr>
              </a:solidFill>
            </a:endParaRPr>
          </a:p>
        </p:txBody>
      </p:sp>
      <p:sp>
        <p:nvSpPr>
          <p:cNvPr id="5" name="Title 4"/>
          <p:cNvSpPr>
            <a:spLocks noGrp="1"/>
          </p:cNvSpPr>
          <p:nvPr>
            <p:ph type="title"/>
          </p:nvPr>
        </p:nvSpPr>
        <p:spPr/>
        <p:txBody>
          <a:bodyPr/>
          <a:lstStyle/>
          <a:p>
            <a:r>
              <a:rPr lang="en-US" b="1" dirty="0" smtClean="0"/>
              <a:t>2014-2015 Headlines</a:t>
            </a:r>
            <a:endParaRPr lang="en-US" b="1" dirty="0"/>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27</a:t>
            </a:fld>
            <a:endParaRPr lang="en-US" dirty="0">
              <a:solidFill>
                <a:prstClr val="white"/>
              </a:solidFill>
            </a:endParaRPr>
          </a:p>
        </p:txBody>
      </p:sp>
    </p:spTree>
    <p:extLst>
      <p:ext uri="{BB962C8B-B14F-4D97-AF65-F5344CB8AC3E}">
        <p14:creationId xmlns:p14="http://schemas.microsoft.com/office/powerpoint/2010/main" val="1776666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43630" y="457200"/>
            <a:ext cx="6552228" cy="1179802"/>
          </a:xfrm>
          <a:prstGeom prst="rect">
            <a:avLst/>
          </a:prstGeom>
        </p:spPr>
        <p:txBody>
          <a:bodyPr wrap="none" lIns="71113" tIns="35556" rIns="71113" bIns="35556">
            <a:spAutoFit/>
          </a:bodyPr>
          <a:lstStyle/>
          <a:p>
            <a:pPr algn="ctr"/>
            <a:r>
              <a:rPr lang="en-US" sz="3600" b="1" dirty="0" smtClean="0">
                <a:latin typeface="+mj-lt"/>
              </a:rPr>
              <a:t>District Transformation Initiatives</a:t>
            </a:r>
          </a:p>
          <a:p>
            <a:pPr algn="ctr"/>
            <a:r>
              <a:rPr lang="en-US" sz="3600" b="1" dirty="0" smtClean="0">
                <a:latin typeface="+mj-lt"/>
              </a:rPr>
              <a:t> 2014-2015 </a:t>
            </a:r>
            <a:endParaRPr lang="en-US" sz="36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006875565"/>
              </p:ext>
            </p:extLst>
          </p:nvPr>
        </p:nvGraphicFramePr>
        <p:xfrm>
          <a:off x="607416" y="1524000"/>
          <a:ext cx="7824655" cy="4495801"/>
        </p:xfrm>
        <a:graphic>
          <a:graphicData uri="http://schemas.openxmlformats.org/drawingml/2006/table">
            <a:tbl>
              <a:tblPr firstRow="1" bandRow="1">
                <a:tableStyleId>{5C22544A-7EE6-4342-B048-85BDC9FD1C3A}</a:tableStyleId>
              </a:tblPr>
              <a:tblGrid>
                <a:gridCol w="1237625"/>
                <a:gridCol w="1035005"/>
                <a:gridCol w="1110405"/>
                <a:gridCol w="1148107"/>
                <a:gridCol w="1072703"/>
                <a:gridCol w="1110405"/>
                <a:gridCol w="1110405"/>
              </a:tblGrid>
              <a:tr h="400722">
                <a:tc>
                  <a:txBody>
                    <a:bodyPr/>
                    <a:lstStyle/>
                    <a:p>
                      <a:pPr marL="0" indent="0" algn="ctr">
                        <a:tabLst/>
                      </a:pPr>
                      <a:r>
                        <a:rPr lang="en-US" sz="1200" dirty="0" smtClean="0">
                          <a:solidFill>
                            <a:schemeClr val="bg1"/>
                          </a:solidFill>
                        </a:rPr>
                        <a:t>Comprehensive</a:t>
                      </a:r>
                    </a:p>
                    <a:p>
                      <a:pPr algn="ctr"/>
                      <a:r>
                        <a:rPr lang="en-US" sz="1200" dirty="0" smtClean="0">
                          <a:solidFill>
                            <a:schemeClr val="bg1"/>
                          </a:solidFill>
                        </a:rPr>
                        <a:t>Assessment</a:t>
                      </a:r>
                    </a:p>
                    <a:p>
                      <a:pPr algn="ctr"/>
                      <a:r>
                        <a:rPr lang="en-US" sz="1200" dirty="0" smtClean="0">
                          <a:solidFill>
                            <a:schemeClr val="bg1"/>
                          </a:solidFill>
                        </a:rPr>
                        <a:t>System</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Common Core</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Healthy School Culture</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Capacity Building</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Teacher/ Principal Evaluation</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High Impact Interventions</a:t>
                      </a:r>
                      <a:endParaRPr lang="en-US" sz="1200" dirty="0">
                        <a:solidFill>
                          <a:schemeClr val="bg1"/>
                        </a:solidFill>
                      </a:endParaRPr>
                    </a:p>
                  </a:txBody>
                  <a:tcPr marL="65314" marR="65314" marT="40341" marB="40341">
                    <a:solidFill>
                      <a:schemeClr val="accent4">
                        <a:lumMod val="75000"/>
                      </a:schemeClr>
                    </a:solidFill>
                  </a:tcPr>
                </a:tc>
                <a:tc>
                  <a:txBody>
                    <a:bodyPr/>
                    <a:lstStyle/>
                    <a:p>
                      <a:pPr algn="ctr"/>
                      <a:r>
                        <a:rPr lang="en-US" sz="1200" dirty="0" smtClean="0">
                          <a:solidFill>
                            <a:schemeClr val="bg1"/>
                          </a:solidFill>
                        </a:rPr>
                        <a:t>Efficient</a:t>
                      </a:r>
                      <a:r>
                        <a:rPr lang="en-US" sz="1200" baseline="0" dirty="0" smtClean="0">
                          <a:solidFill>
                            <a:schemeClr val="bg1"/>
                          </a:solidFill>
                        </a:rPr>
                        <a:t>  &amp; Responsive Operations</a:t>
                      </a:r>
                      <a:endParaRPr lang="en-US" sz="1200" dirty="0">
                        <a:solidFill>
                          <a:schemeClr val="bg1"/>
                        </a:solidFill>
                      </a:endParaRPr>
                    </a:p>
                  </a:txBody>
                  <a:tcPr marL="65314" marR="65314" marT="40341" marB="40341">
                    <a:solidFill>
                      <a:schemeClr val="accent4">
                        <a:lumMod val="75000"/>
                      </a:schemeClr>
                    </a:solidFill>
                  </a:tcPr>
                </a:tc>
              </a:tr>
              <a:tr h="431882">
                <a:tc>
                  <a:txBody>
                    <a:bodyPr/>
                    <a:lstStyle/>
                    <a:p>
                      <a:r>
                        <a:rPr lang="en-US" sz="1200" b="0" dirty="0" smtClean="0"/>
                        <a:t>Star Math</a:t>
                      </a:r>
                      <a:r>
                        <a:rPr lang="en-US" sz="1200" b="0" baseline="0" dirty="0" smtClean="0"/>
                        <a:t> &amp; ELA</a:t>
                      </a:r>
                      <a:endParaRPr lang="en-US" sz="1200" b="0" dirty="0" smtClean="0"/>
                    </a:p>
                  </a:txBody>
                  <a:tcPr marL="65314" marR="65314" marT="40341" marB="40341">
                    <a:solidFill>
                      <a:schemeClr val="accent2">
                        <a:lumMod val="20000"/>
                        <a:lumOff val="80000"/>
                      </a:schemeClr>
                    </a:solidFill>
                  </a:tcPr>
                </a:tc>
                <a:tc>
                  <a:txBody>
                    <a:bodyPr/>
                    <a:lstStyle/>
                    <a:p>
                      <a:r>
                        <a:rPr lang="en-US" sz="1200" b="1" dirty="0" smtClean="0"/>
                        <a:t>Instructional Model</a:t>
                      </a:r>
                      <a:endParaRPr lang="en-US" sz="1200" b="1" dirty="0"/>
                    </a:p>
                  </a:txBody>
                  <a:tcPr marL="65314" marR="65314" marT="40341" marB="40341">
                    <a:solidFill>
                      <a:schemeClr val="accent2">
                        <a:lumMod val="20000"/>
                        <a:lumOff val="80000"/>
                      </a:schemeClr>
                    </a:solidFill>
                  </a:tcPr>
                </a:tc>
                <a:tc>
                  <a:txBody>
                    <a:bodyPr/>
                    <a:lstStyle/>
                    <a:p>
                      <a:r>
                        <a:rPr lang="en-US" sz="1200" b="0" dirty="0" smtClean="0"/>
                        <a:t>Effective Schools</a:t>
                      </a:r>
                      <a:endParaRPr lang="en-US" sz="1200" b="0" dirty="0"/>
                    </a:p>
                  </a:txBody>
                  <a:tcPr marL="65314" marR="65314" marT="40341" marB="40341">
                    <a:solidFill>
                      <a:schemeClr val="accent2">
                        <a:lumMod val="20000"/>
                        <a:lumOff val="80000"/>
                      </a:schemeClr>
                    </a:solidFill>
                  </a:tcPr>
                </a:tc>
                <a:tc>
                  <a:txBody>
                    <a:bodyPr/>
                    <a:lstStyle/>
                    <a:p>
                      <a:r>
                        <a:rPr lang="en-US" sz="1200" b="0" dirty="0" smtClean="0"/>
                        <a:t>Univ. of Pittsburgh IFL</a:t>
                      </a:r>
                      <a:endParaRPr lang="en-US" sz="1200" b="0" dirty="0"/>
                    </a:p>
                  </a:txBody>
                  <a:tcPr marL="65314" marR="65314" marT="40341" marB="40341">
                    <a:solidFill>
                      <a:schemeClr val="accent2">
                        <a:lumMod val="20000"/>
                        <a:lumOff val="80000"/>
                      </a:schemeClr>
                    </a:solidFill>
                  </a:tcPr>
                </a:tc>
                <a:tc>
                  <a:txBody>
                    <a:bodyPr/>
                    <a:lstStyle/>
                    <a:p>
                      <a:r>
                        <a:rPr lang="en-US" sz="1200" b="1" dirty="0" smtClean="0"/>
                        <a:t>Achieve</a:t>
                      </a:r>
                      <a:r>
                        <a:rPr lang="en-US" sz="1200" b="1" baseline="0" dirty="0" smtClean="0"/>
                        <a:t> NJ</a:t>
                      </a:r>
                      <a:endParaRPr lang="en-US" sz="1200" b="1" dirty="0"/>
                    </a:p>
                  </a:txBody>
                  <a:tcPr marL="65314" marR="65314" marT="40341" marB="40341">
                    <a:solidFill>
                      <a:schemeClr val="accent2">
                        <a:lumMod val="20000"/>
                        <a:lumOff val="80000"/>
                      </a:schemeClr>
                    </a:solidFill>
                  </a:tcPr>
                </a:tc>
                <a:tc>
                  <a:txBody>
                    <a:bodyPr/>
                    <a:lstStyle/>
                    <a:p>
                      <a:r>
                        <a:rPr lang="en-US" sz="1200" b="0" dirty="0" smtClean="0"/>
                        <a:t>Breakfast After the Bell</a:t>
                      </a:r>
                      <a:endParaRPr lang="en-US" sz="1200" b="0" dirty="0"/>
                    </a:p>
                  </a:txBody>
                  <a:tcPr marL="65314" marR="65314" marT="40341" marB="40341">
                    <a:solidFill>
                      <a:schemeClr val="accent2">
                        <a:lumMod val="20000"/>
                        <a:lumOff val="80000"/>
                      </a:schemeClr>
                    </a:solidFill>
                  </a:tcPr>
                </a:tc>
                <a:tc>
                  <a:txBody>
                    <a:bodyPr/>
                    <a:lstStyle/>
                    <a:p>
                      <a:r>
                        <a:rPr lang="en-US" sz="1200" b="0" dirty="0" smtClean="0"/>
                        <a:t>Cliff</a:t>
                      </a:r>
                      <a:r>
                        <a:rPr lang="en-US" sz="1200" b="0" baseline="0" dirty="0" smtClean="0"/>
                        <a:t> Planning</a:t>
                      </a:r>
                      <a:endParaRPr lang="en-US" sz="1200" b="0" dirty="0"/>
                    </a:p>
                  </a:txBody>
                  <a:tcPr marL="65314" marR="65314" marT="40341" marB="40341">
                    <a:solidFill>
                      <a:schemeClr val="accent2">
                        <a:lumMod val="20000"/>
                        <a:lumOff val="80000"/>
                      </a:schemeClr>
                    </a:solidFill>
                  </a:tcPr>
                </a:tc>
              </a:tr>
              <a:tr h="431882">
                <a:tc>
                  <a:txBody>
                    <a:bodyPr/>
                    <a:lstStyle/>
                    <a:p>
                      <a:r>
                        <a:rPr lang="en-US" sz="1200" b="0" dirty="0" smtClean="0"/>
                        <a:t>PARCC</a:t>
                      </a:r>
                      <a:endParaRPr lang="en-US" sz="1200" b="0" dirty="0"/>
                    </a:p>
                  </a:txBody>
                  <a:tcPr marL="65314" marR="65314" marT="40341" marB="40341">
                    <a:solidFill>
                      <a:schemeClr val="accent2">
                        <a:lumMod val="20000"/>
                        <a:lumOff val="80000"/>
                      </a:schemeClr>
                    </a:solidFill>
                  </a:tcPr>
                </a:tc>
                <a:tc>
                  <a:txBody>
                    <a:bodyPr/>
                    <a:lstStyle/>
                    <a:p>
                      <a:r>
                        <a:rPr lang="en-US" sz="1200" b="0" dirty="0" smtClean="0"/>
                        <a:t>DOE Model Curriculum</a:t>
                      </a:r>
                      <a:endParaRPr lang="en-US" sz="1200" b="0" dirty="0"/>
                    </a:p>
                  </a:txBody>
                  <a:tcPr marL="65314" marR="65314" marT="40341" marB="40341">
                    <a:solidFill>
                      <a:schemeClr val="accent2">
                        <a:lumMod val="20000"/>
                        <a:lumOff val="80000"/>
                      </a:schemeClr>
                    </a:solidFill>
                  </a:tcPr>
                </a:tc>
                <a:tc>
                  <a:txBody>
                    <a:bodyPr/>
                    <a:lstStyle/>
                    <a:p>
                      <a:r>
                        <a:rPr lang="en-US" sz="1200" b="0" dirty="0" smtClean="0"/>
                        <a:t>NJPBSIS</a:t>
                      </a:r>
                    </a:p>
                  </a:txBody>
                  <a:tcPr marL="65314" marR="65314" marT="40341" marB="40341">
                    <a:solidFill>
                      <a:schemeClr val="accent2">
                        <a:lumMod val="20000"/>
                        <a:lumOff val="80000"/>
                      </a:schemeClr>
                    </a:solidFill>
                  </a:tcPr>
                </a:tc>
                <a:tc>
                  <a:txBody>
                    <a:bodyPr/>
                    <a:lstStyle/>
                    <a:p>
                      <a:r>
                        <a:rPr lang="en-US" sz="1200" b="0" dirty="0" smtClean="0"/>
                        <a:t>Pre</a:t>
                      </a:r>
                      <a:r>
                        <a:rPr lang="en-US" sz="1200" b="0" baseline="0" dirty="0" smtClean="0"/>
                        <a:t> </a:t>
                      </a:r>
                      <a:r>
                        <a:rPr lang="en-US" sz="1200" b="0" dirty="0" smtClean="0"/>
                        <a:t>K-3 Literacy</a:t>
                      </a:r>
                    </a:p>
                    <a:p>
                      <a:r>
                        <a:rPr lang="en-US" sz="1200" b="0" dirty="0" smtClean="0"/>
                        <a:t>Initiative</a:t>
                      </a:r>
                      <a:endParaRPr lang="en-US" sz="1200" b="0" dirty="0"/>
                    </a:p>
                  </a:txBody>
                  <a:tcPr marL="65314" marR="65314" marT="40341" marB="40341">
                    <a:solidFill>
                      <a:schemeClr val="accent2">
                        <a:lumMod val="20000"/>
                        <a:lumOff val="80000"/>
                      </a:schemeClr>
                    </a:solidFill>
                  </a:tcPr>
                </a:tc>
                <a:tc>
                  <a:txBody>
                    <a:bodyPr/>
                    <a:lstStyle/>
                    <a:p>
                      <a:r>
                        <a:rPr lang="en-US" sz="1200" b="0" dirty="0" smtClean="0"/>
                        <a:t>Leadership</a:t>
                      </a:r>
                      <a:r>
                        <a:rPr lang="en-US" sz="1200" b="0" baseline="0" dirty="0" smtClean="0"/>
                        <a:t> Institute</a:t>
                      </a:r>
                      <a:endParaRPr lang="en-US" sz="1200" b="0" dirty="0"/>
                    </a:p>
                  </a:txBody>
                  <a:tcPr marL="65314" marR="65314" marT="40341" marB="40341">
                    <a:solidFill>
                      <a:schemeClr val="accent2">
                        <a:lumMod val="20000"/>
                        <a:lumOff val="80000"/>
                      </a:schemeClr>
                    </a:solidFill>
                  </a:tcPr>
                </a:tc>
                <a:tc>
                  <a:txBody>
                    <a:bodyPr/>
                    <a:lstStyle/>
                    <a:p>
                      <a:r>
                        <a:rPr lang="en-US" sz="1200" b="0" dirty="0" smtClean="0"/>
                        <a:t>RAC</a:t>
                      </a:r>
                      <a:endParaRPr lang="en-US" sz="1200" b="0" dirty="0"/>
                    </a:p>
                  </a:txBody>
                  <a:tcPr marL="65314" marR="65314" marT="40341" marB="40341">
                    <a:solidFill>
                      <a:schemeClr val="accent2">
                        <a:lumMod val="20000"/>
                        <a:lumOff val="80000"/>
                      </a:schemeClr>
                    </a:solidFill>
                  </a:tcPr>
                </a:tc>
                <a:tc>
                  <a:txBody>
                    <a:bodyPr/>
                    <a:lstStyle/>
                    <a:p>
                      <a:r>
                        <a:rPr lang="en-US" sz="1200" b="0" dirty="0" smtClean="0"/>
                        <a:t>Five-year</a:t>
                      </a:r>
                      <a:r>
                        <a:rPr lang="en-US" sz="1200" b="0" baseline="0" dirty="0" smtClean="0"/>
                        <a:t> Facilities Plan</a:t>
                      </a:r>
                      <a:endParaRPr lang="en-US" sz="1200" b="0" dirty="0" smtClean="0"/>
                    </a:p>
                  </a:txBody>
                  <a:tcPr marL="65314" marR="65314" marT="40341" marB="40341">
                    <a:solidFill>
                      <a:schemeClr val="accent2">
                        <a:lumMod val="20000"/>
                        <a:lumOff val="80000"/>
                      </a:schemeClr>
                    </a:solidFill>
                  </a:tcPr>
                </a:tc>
              </a:tr>
              <a:tr h="608798">
                <a:tc>
                  <a:txBody>
                    <a:bodyPr/>
                    <a:lstStyle/>
                    <a:p>
                      <a:r>
                        <a:rPr lang="en-US" sz="1200" b="0" dirty="0" smtClean="0"/>
                        <a:t>Unit Assessments</a:t>
                      </a:r>
                      <a:endParaRPr lang="en-US" sz="1200" b="0" dirty="0"/>
                    </a:p>
                  </a:txBody>
                  <a:tcPr marL="65314" marR="65314" marT="40341" marB="40341">
                    <a:solidFill>
                      <a:schemeClr val="accent2">
                        <a:lumMod val="20000"/>
                        <a:lumOff val="80000"/>
                      </a:schemeClr>
                    </a:solidFill>
                  </a:tcPr>
                </a:tc>
                <a:tc>
                  <a:txBody>
                    <a:bodyPr/>
                    <a:lstStyle/>
                    <a:p>
                      <a:r>
                        <a:rPr lang="en-US" sz="1200" b="1" dirty="0" smtClean="0"/>
                        <a:t>Arts Initiative</a:t>
                      </a:r>
                      <a:endParaRPr lang="en-US" sz="1200" b="1" dirty="0"/>
                    </a:p>
                  </a:txBody>
                  <a:tcPr marL="65314" marR="65314" marT="40341" marB="40341">
                    <a:solidFill>
                      <a:schemeClr val="accent2">
                        <a:lumMod val="20000"/>
                        <a:lumOff val="80000"/>
                      </a:schemeClr>
                    </a:solidFill>
                  </a:tcPr>
                </a:tc>
                <a:tc>
                  <a:txBody>
                    <a:bodyPr/>
                    <a:lstStyle/>
                    <a:p>
                      <a:r>
                        <a:rPr lang="en-US" sz="1200" b="1" dirty="0" smtClean="0"/>
                        <a:t>Elementary</a:t>
                      </a:r>
                    </a:p>
                    <a:p>
                      <a:r>
                        <a:rPr lang="en-US" sz="1200" b="1" dirty="0" smtClean="0"/>
                        <a:t>School</a:t>
                      </a:r>
                    </a:p>
                    <a:p>
                      <a:r>
                        <a:rPr lang="en-US" sz="1200" b="1" dirty="0" smtClean="0"/>
                        <a:t>Choice</a:t>
                      </a:r>
                      <a:endParaRPr lang="en-US" sz="1200" b="1"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1" dirty="0" smtClean="0"/>
                        <a:t>Urban</a:t>
                      </a:r>
                      <a:r>
                        <a:rPr lang="en-US" sz="1200" b="1" baseline="0" dirty="0" smtClean="0"/>
                        <a:t> Schools Human Capital Academy</a:t>
                      </a:r>
                      <a:endParaRPr lang="en-US" sz="1200" b="1" dirty="0" smtClean="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0" dirty="0" smtClean="0"/>
                        <a:t>End Social Promotion</a:t>
                      </a:r>
                    </a:p>
                  </a:txBody>
                  <a:tcPr marL="65314" marR="65314" marT="40341" marB="40341">
                    <a:solidFill>
                      <a:schemeClr val="accent2">
                        <a:lumMod val="20000"/>
                        <a:lumOff val="80000"/>
                      </a:schemeClr>
                    </a:solidFill>
                  </a:tcPr>
                </a:tc>
                <a:tc>
                  <a:txBody>
                    <a:bodyPr/>
                    <a:lstStyle/>
                    <a:p>
                      <a:r>
                        <a:rPr lang="en-US" sz="1200" b="0" dirty="0" smtClean="0"/>
                        <a:t>Strategic Planning</a:t>
                      </a:r>
                      <a:endParaRPr lang="en-US" sz="1200" b="0" dirty="0"/>
                    </a:p>
                  </a:txBody>
                  <a:tcPr marL="65314" marR="65314" marT="40341" marB="40341">
                    <a:solidFill>
                      <a:schemeClr val="accent2">
                        <a:lumMod val="20000"/>
                        <a:lumOff val="80000"/>
                      </a:schemeClr>
                    </a:solidFill>
                  </a:tcPr>
                </a:tc>
              </a:tr>
              <a:tr h="785714">
                <a:tc>
                  <a:txBody>
                    <a:bodyPr/>
                    <a:lstStyle/>
                    <a:p>
                      <a:endParaRPr lang="en-US" sz="1200" b="0" dirty="0"/>
                    </a:p>
                  </a:txBody>
                  <a:tcPr marL="65314" marR="65314" marT="40341" marB="40341">
                    <a:solidFill>
                      <a:schemeClr val="accent2">
                        <a:lumMod val="20000"/>
                        <a:lumOff val="80000"/>
                      </a:schemeClr>
                    </a:solidFill>
                  </a:tcPr>
                </a:tc>
                <a:tc>
                  <a:txBody>
                    <a:bodyPr/>
                    <a:lstStyle/>
                    <a:p>
                      <a:r>
                        <a:rPr lang="en-US" sz="1200" b="1" dirty="0" smtClean="0"/>
                        <a:t>CTE Initiative</a:t>
                      </a:r>
                      <a:endParaRPr lang="en-US" sz="1200" b="1" dirty="0"/>
                    </a:p>
                  </a:txBody>
                  <a:tcPr marL="65314" marR="65314" marT="40341" marB="40341">
                    <a:solidFill>
                      <a:schemeClr val="accent2">
                        <a:lumMod val="20000"/>
                        <a:lumOff val="80000"/>
                      </a:schemeClr>
                    </a:solidFill>
                  </a:tcPr>
                </a:tc>
                <a:tc>
                  <a:txBody>
                    <a:bodyPr/>
                    <a:lstStyle/>
                    <a:p>
                      <a:r>
                        <a:rPr lang="en-US" sz="1200" b="1" dirty="0" smtClean="0"/>
                        <a:t>Family</a:t>
                      </a:r>
                      <a:r>
                        <a:rPr lang="en-US" sz="1200" b="1" baseline="0" dirty="0" smtClean="0"/>
                        <a:t> &amp; Community Engagement Reformation</a:t>
                      </a:r>
                      <a:endParaRPr lang="en-US" sz="1200" b="1"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1" dirty="0" smtClean="0"/>
                        <a:t>Strategic Data</a:t>
                      </a:r>
                      <a:r>
                        <a:rPr lang="en-US" sz="1200" b="1" baseline="0" dirty="0" smtClean="0"/>
                        <a:t> Project</a:t>
                      </a:r>
                      <a:endParaRPr lang="en-US" sz="1200" b="1" dirty="0" smtClean="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r>
                        <a:rPr lang="en-US" sz="1200" b="0" dirty="0" smtClean="0"/>
                        <a:t>Attendance Initiative</a:t>
                      </a:r>
                      <a:endParaRPr lang="en-US" sz="1200" b="0" dirty="0"/>
                    </a:p>
                  </a:txBody>
                  <a:tcPr marL="65314" marR="65314" marT="40341" marB="40341">
                    <a:solidFill>
                      <a:schemeClr val="accent2">
                        <a:lumMod val="20000"/>
                        <a:lumOff val="80000"/>
                      </a:schemeClr>
                    </a:solidFill>
                  </a:tcPr>
                </a:tc>
                <a:tc>
                  <a:txBody>
                    <a:bodyPr/>
                    <a:lstStyle/>
                    <a:p>
                      <a:r>
                        <a:rPr lang="en-US" sz="1200" b="1" dirty="0" smtClean="0"/>
                        <a:t>Technology Initiative</a:t>
                      </a:r>
                      <a:endParaRPr lang="en-US" sz="1200" b="1" dirty="0"/>
                    </a:p>
                  </a:txBody>
                  <a:tcPr marL="65314" marR="65314" marT="40341" marB="40341">
                    <a:solidFill>
                      <a:schemeClr val="accent2">
                        <a:lumMod val="20000"/>
                        <a:lumOff val="80000"/>
                      </a:schemeClr>
                    </a:solidFill>
                  </a:tcPr>
                </a:tc>
              </a:tr>
              <a:tr h="608798">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0" dirty="0" smtClean="0"/>
                        <a:t>Special Education Restructuring</a:t>
                      </a:r>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0" dirty="0" smtClean="0"/>
                        <a:t>Graduation Enhancement</a:t>
                      </a:r>
                    </a:p>
                  </a:txBody>
                  <a:tcPr marL="65314" marR="65314" marT="40341" marB="40341">
                    <a:solidFill>
                      <a:schemeClr val="accent2">
                        <a:lumMod val="20000"/>
                        <a:lumOff val="80000"/>
                      </a:schemeClr>
                    </a:solidFill>
                  </a:tcPr>
                </a:tc>
                <a:tc>
                  <a:txBody>
                    <a:bodyPr/>
                    <a:lstStyle/>
                    <a:p>
                      <a:r>
                        <a:rPr lang="en-US" sz="1200" b="1" dirty="0" smtClean="0"/>
                        <a:t>Transportation</a:t>
                      </a:r>
                      <a:r>
                        <a:rPr lang="en-US" sz="1200" b="1" baseline="0" dirty="0" smtClean="0"/>
                        <a:t> Restructuring</a:t>
                      </a:r>
                      <a:endParaRPr lang="en-US" sz="1200" b="1" dirty="0"/>
                    </a:p>
                  </a:txBody>
                  <a:tcPr marL="65314" marR="65314" marT="40341" marB="40341">
                    <a:solidFill>
                      <a:schemeClr val="accent2">
                        <a:lumMod val="20000"/>
                        <a:lumOff val="80000"/>
                      </a:schemeClr>
                    </a:solidFill>
                  </a:tcPr>
                </a:tc>
              </a:tr>
              <a:tr h="435990">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r>
                        <a:rPr lang="en-US" sz="1200" b="1" dirty="0" smtClean="0"/>
                        <a:t>Guidance</a:t>
                      </a:r>
                      <a:r>
                        <a:rPr lang="en-US" sz="1200" b="1" baseline="0" dirty="0" smtClean="0"/>
                        <a:t> Restructuring</a:t>
                      </a:r>
                      <a:endParaRPr lang="en-US" sz="1200" b="1" dirty="0" smtClean="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pPr marL="0" marR="0" indent="0" algn="l" defTabSz="1175644" rtl="0" eaLnBrk="1" fontAlgn="auto" latinLnBrk="0" hangingPunct="1">
                        <a:lnSpc>
                          <a:spcPct val="100000"/>
                        </a:lnSpc>
                        <a:spcBef>
                          <a:spcPts val="0"/>
                        </a:spcBef>
                        <a:spcAft>
                          <a:spcPts val="0"/>
                        </a:spcAft>
                        <a:buClrTx/>
                        <a:buSzTx/>
                        <a:buFontTx/>
                        <a:buNone/>
                        <a:tabLst/>
                        <a:defRPr/>
                      </a:pPr>
                      <a:endParaRPr lang="en-US" sz="1200" b="0" dirty="0" smtClean="0"/>
                    </a:p>
                  </a:txBody>
                  <a:tcPr marL="65314" marR="65314" marT="40341" marB="40341">
                    <a:solidFill>
                      <a:schemeClr val="accent2">
                        <a:lumMod val="20000"/>
                        <a:lumOff val="80000"/>
                      </a:schemeClr>
                    </a:solidFill>
                  </a:tcPr>
                </a:tc>
                <a:tc>
                  <a:txBody>
                    <a:bodyPr/>
                    <a:lstStyle/>
                    <a:p>
                      <a:r>
                        <a:rPr lang="en-US" sz="1200" b="1" dirty="0" smtClean="0"/>
                        <a:t>Facilities Restructuring</a:t>
                      </a:r>
                      <a:endParaRPr lang="en-US" sz="1200" b="1" dirty="0"/>
                    </a:p>
                  </a:txBody>
                  <a:tcPr marL="65314" marR="65314" marT="40341" marB="40341">
                    <a:solidFill>
                      <a:schemeClr val="accent2">
                        <a:lumMod val="20000"/>
                        <a:lumOff val="80000"/>
                      </a:schemeClr>
                    </a:solidFill>
                  </a:tcPr>
                </a:tc>
              </a:tr>
              <a:tr h="456307">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r>
                        <a:rPr lang="en-US" sz="1200" b="0" dirty="0" smtClean="0"/>
                        <a:t>ELL Restructuring</a:t>
                      </a:r>
                      <a:endParaRPr lang="en-US" sz="1200" b="0" dirty="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c>
                  <a:txBody>
                    <a:bodyPr/>
                    <a:lstStyle/>
                    <a:p>
                      <a:endParaRPr lang="en-US" sz="1200" b="0" dirty="0" smtClean="0"/>
                    </a:p>
                  </a:txBody>
                  <a:tcPr marL="65314" marR="65314" marT="40341" marB="40341">
                    <a:solidFill>
                      <a:schemeClr val="accent2">
                        <a:lumMod val="20000"/>
                        <a:lumOff val="80000"/>
                      </a:schemeClr>
                    </a:solidFill>
                  </a:tcPr>
                </a:tc>
                <a:tc>
                  <a:txBody>
                    <a:bodyPr/>
                    <a:lstStyle/>
                    <a:p>
                      <a:endParaRPr lang="en-US" sz="1200" b="0" dirty="0"/>
                    </a:p>
                  </a:txBody>
                  <a:tcPr marL="65314" marR="65314" marT="40341" marB="40341">
                    <a:solidFill>
                      <a:schemeClr val="accent2">
                        <a:lumMod val="20000"/>
                        <a:lumOff val="80000"/>
                      </a:schemeClr>
                    </a:solidFill>
                  </a:tcPr>
                </a:tc>
              </a:tr>
            </a:tbl>
          </a:graphicData>
        </a:graphic>
      </p:graphicFrame>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28</a:t>
            </a:fld>
            <a:endParaRPr lang="en-US" dirty="0">
              <a:solidFill>
                <a:prstClr val="white"/>
              </a:solidFill>
            </a:endParaRPr>
          </a:p>
        </p:txBody>
      </p:sp>
    </p:spTree>
    <p:extLst>
      <p:ext uri="{BB962C8B-B14F-4D97-AF65-F5344CB8AC3E}">
        <p14:creationId xmlns:p14="http://schemas.microsoft.com/office/powerpoint/2010/main" val="3657881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solidFill>
                <a:srgbClr val="1D1756">
                  <a:tint val="75000"/>
                </a:srgbClr>
              </a:solidFill>
            </a:endParaRPr>
          </a:p>
        </p:txBody>
      </p:sp>
      <p:sp>
        <p:nvSpPr>
          <p:cNvPr id="4" name="Rectangle 3"/>
          <p:cNvSpPr/>
          <p:nvPr/>
        </p:nvSpPr>
        <p:spPr>
          <a:xfrm>
            <a:off x="457200" y="533400"/>
            <a:ext cx="8077200" cy="769441"/>
          </a:xfrm>
          <a:prstGeom prst="rect">
            <a:avLst/>
          </a:prstGeom>
        </p:spPr>
        <p:txBody>
          <a:bodyPr wrap="square">
            <a:spAutoFit/>
          </a:bodyPr>
          <a:lstStyle/>
          <a:p>
            <a:pPr algn="ctr"/>
            <a:r>
              <a:rPr lang="en-US" sz="4400" b="1" dirty="0" smtClean="0">
                <a:solidFill>
                  <a:srgbClr val="1D1756"/>
                </a:solidFill>
              </a:rPr>
              <a:t>Accomplishments 2014-2015</a:t>
            </a:r>
            <a:endParaRPr lang="en-US" sz="4400" b="1" dirty="0">
              <a:solidFill>
                <a:srgbClr val="1D1756"/>
              </a:solidFill>
            </a:endParaRPr>
          </a:p>
        </p:txBody>
      </p:sp>
      <p:sp>
        <p:nvSpPr>
          <p:cNvPr id="5" name="Rectangle 4"/>
          <p:cNvSpPr/>
          <p:nvPr/>
        </p:nvSpPr>
        <p:spPr>
          <a:xfrm>
            <a:off x="457200" y="1483301"/>
            <a:ext cx="8077200" cy="4924425"/>
          </a:xfrm>
          <a:prstGeom prst="rect">
            <a:avLst/>
          </a:prstGeom>
        </p:spPr>
        <p:txBody>
          <a:bodyPr wrap="square">
            <a:spAutoFit/>
          </a:bodyPr>
          <a:lstStyle/>
          <a:p>
            <a:r>
              <a:rPr lang="en-US" sz="2000" b="1" dirty="0" smtClean="0"/>
              <a:t>Status Report on Transformation Initiatives:</a:t>
            </a:r>
          </a:p>
          <a:p>
            <a:pPr marL="285750" indent="-285750">
              <a:buFont typeface="Wingdings" pitchFamily="2" charset="2"/>
              <a:buChar char="Ø"/>
            </a:pPr>
            <a:r>
              <a:rPr lang="en-US" sz="2000" dirty="0" smtClean="0"/>
              <a:t>Instructional Model</a:t>
            </a:r>
          </a:p>
          <a:p>
            <a:pPr marL="285750" indent="-285750">
              <a:buFont typeface="Wingdings" pitchFamily="2" charset="2"/>
              <a:buChar char="Ø"/>
            </a:pPr>
            <a:r>
              <a:rPr lang="en-US" sz="2000" dirty="0" smtClean="0"/>
              <a:t>Elementary School Choice – Single Gender, Dual Language, Fine &amp; Performing Arts</a:t>
            </a:r>
          </a:p>
          <a:p>
            <a:pPr marL="285750" indent="-285750">
              <a:buFont typeface="Wingdings" pitchFamily="2" charset="2"/>
              <a:buChar char="Ø"/>
            </a:pPr>
            <a:r>
              <a:rPr lang="en-US" sz="2000" dirty="0" smtClean="0"/>
              <a:t>Career &amp; Technical Education (CTE) Initiative</a:t>
            </a:r>
          </a:p>
          <a:p>
            <a:pPr marL="285750" indent="-285750">
              <a:buFont typeface="Wingdings" pitchFamily="2" charset="2"/>
              <a:buChar char="Ø"/>
            </a:pPr>
            <a:r>
              <a:rPr lang="en-US" sz="2000" dirty="0" smtClean="0"/>
              <a:t>Urban Schools Human Capital Academy</a:t>
            </a:r>
          </a:p>
          <a:p>
            <a:pPr marL="285750" indent="-285750">
              <a:buFont typeface="Wingdings" pitchFamily="2" charset="2"/>
              <a:buChar char="Ø"/>
            </a:pPr>
            <a:r>
              <a:rPr lang="en-US" sz="2000" dirty="0" smtClean="0"/>
              <a:t>Strategic Data Project</a:t>
            </a:r>
          </a:p>
          <a:p>
            <a:pPr marL="285750" indent="-285750">
              <a:buFont typeface="Wingdings" pitchFamily="2" charset="2"/>
              <a:buChar char="Ø"/>
            </a:pPr>
            <a:r>
              <a:rPr lang="en-US" sz="2000" dirty="0" smtClean="0"/>
              <a:t>Special Education Restructuring</a:t>
            </a:r>
          </a:p>
          <a:p>
            <a:pPr marL="285750" indent="-285750">
              <a:buFont typeface="Wingdings" pitchFamily="2" charset="2"/>
              <a:buChar char="Ø"/>
            </a:pPr>
            <a:r>
              <a:rPr lang="en-US" sz="2000" dirty="0" smtClean="0"/>
              <a:t>Leadership Development Institute (Preparation of Leaders for Turn-around Schools’ Grant)</a:t>
            </a:r>
          </a:p>
          <a:p>
            <a:pPr marL="285750" indent="-285750">
              <a:buFont typeface="Wingdings" pitchFamily="2" charset="2"/>
              <a:buChar char="Ø"/>
            </a:pPr>
            <a:r>
              <a:rPr lang="en-US" sz="2000" dirty="0"/>
              <a:t>Facilities Planning - completed development of new 5 Y</a:t>
            </a:r>
            <a:r>
              <a:rPr lang="en-US" sz="2000" dirty="0" smtClean="0"/>
              <a:t>ear </a:t>
            </a:r>
            <a:r>
              <a:rPr lang="en-US" sz="2000" dirty="0"/>
              <a:t>Long Range Facility Plan</a:t>
            </a:r>
          </a:p>
          <a:p>
            <a:pPr marL="285750" indent="-285750">
              <a:buFont typeface="Wingdings" pitchFamily="2" charset="2"/>
              <a:buChar char="Ø"/>
            </a:pPr>
            <a:r>
              <a:rPr lang="en-US" sz="2000" dirty="0" smtClean="0"/>
              <a:t>Breakfast After the Bell</a:t>
            </a:r>
          </a:p>
          <a:p>
            <a:pPr marL="285750" indent="-285750">
              <a:buFont typeface="Wingdings" pitchFamily="2" charset="2"/>
              <a:buChar char="Ø"/>
            </a:pPr>
            <a:r>
              <a:rPr lang="en-US" sz="2000" dirty="0" smtClean="0"/>
              <a:t>Technology Initiative - Seamless</a:t>
            </a:r>
            <a:r>
              <a:rPr lang="en-US" sz="2000" dirty="0"/>
              <a:t>, first-time PARCC </a:t>
            </a:r>
            <a:r>
              <a:rPr lang="en-US" sz="2000" dirty="0" smtClean="0"/>
              <a:t>administration</a:t>
            </a:r>
          </a:p>
          <a:p>
            <a:pPr marL="285750" indent="-285750">
              <a:buFont typeface="Wingdings" pitchFamily="2" charset="2"/>
              <a:buChar char="Ø"/>
            </a:pPr>
            <a:r>
              <a:rPr lang="en-US" sz="2000" dirty="0" smtClean="0"/>
              <a:t>Local Governance Initiative (QSAC)</a:t>
            </a:r>
            <a:endParaRPr lang="en-US" sz="1400" dirty="0" smtClean="0"/>
          </a:p>
          <a:p>
            <a:pPr marL="285750" indent="-285750">
              <a:buFont typeface="Arial" pitchFamily="34" charset="0"/>
              <a:buChar char="•"/>
            </a:pPr>
            <a:endParaRPr lang="en-US" sz="1400" dirty="0"/>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29</a:t>
            </a:fld>
            <a:endParaRPr lang="en-US" dirty="0">
              <a:solidFill>
                <a:prstClr val="white"/>
              </a:solidFill>
            </a:endParaRPr>
          </a:p>
        </p:txBody>
      </p:sp>
    </p:spTree>
    <p:extLst>
      <p:ext uri="{BB962C8B-B14F-4D97-AF65-F5344CB8AC3E}">
        <p14:creationId xmlns:p14="http://schemas.microsoft.com/office/powerpoint/2010/main" val="424822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noFill/>
        </p:spPr>
        <p:txBody>
          <a:bodyPr>
            <a:normAutofit fontScale="90000"/>
          </a:bodyPr>
          <a:lstStyle/>
          <a:p>
            <a:pPr algn="ctr"/>
            <a:r>
              <a:rPr lang="en-US" b="1" dirty="0" smtClean="0"/>
              <a:t>School Board</a:t>
            </a:r>
            <a:br>
              <a:rPr lang="en-US" b="1" dirty="0" smtClean="0"/>
            </a:br>
            <a:r>
              <a:rPr lang="en-US" b="1" dirty="0" smtClean="0"/>
              <a:t>2014-2015</a:t>
            </a:r>
            <a:endParaRPr lang="en-US" b="1" dirty="0"/>
          </a:p>
        </p:txBody>
      </p:sp>
      <p:sp>
        <p:nvSpPr>
          <p:cNvPr id="3" name="Content Placeholder 2"/>
          <p:cNvSpPr>
            <a:spLocks noGrp="1"/>
          </p:cNvSpPr>
          <p:nvPr>
            <p:ph idx="1"/>
          </p:nvPr>
        </p:nvSpPr>
        <p:spPr>
          <a:xfrm>
            <a:off x="381000" y="1844356"/>
            <a:ext cx="8229600" cy="4525963"/>
          </a:xfrm>
        </p:spPr>
        <p:txBody>
          <a:bodyPr>
            <a:normAutofit fontScale="92500" lnSpcReduction="20000"/>
          </a:bodyPr>
          <a:lstStyle/>
          <a:p>
            <a:pPr algn="ctr">
              <a:buNone/>
            </a:pPr>
            <a:r>
              <a:rPr lang="en-US" b="1" dirty="0" smtClean="0"/>
              <a:t>Dr. Jonathan Hodges, President </a:t>
            </a:r>
          </a:p>
          <a:p>
            <a:pPr algn="ctr">
              <a:buNone/>
            </a:pPr>
            <a:r>
              <a:rPr lang="en-US" b="1" dirty="0" smtClean="0"/>
              <a:t>Mr. Kenneth Simmons, Vice President</a:t>
            </a:r>
          </a:p>
          <a:p>
            <a:pPr algn="ctr">
              <a:buNone/>
            </a:pPr>
            <a:r>
              <a:rPr lang="en-US" b="1" dirty="0" smtClean="0"/>
              <a:t>Ms. Chrystal </a:t>
            </a:r>
            <a:r>
              <a:rPr lang="en-US" b="1" dirty="0"/>
              <a:t>Cleaves </a:t>
            </a:r>
            <a:endParaRPr lang="en-US" b="1" dirty="0" smtClean="0"/>
          </a:p>
          <a:p>
            <a:pPr algn="ctr">
              <a:buNone/>
            </a:pPr>
            <a:r>
              <a:rPr lang="en-US" b="1" dirty="0" smtClean="0"/>
              <a:t>Mr. Christopher </a:t>
            </a:r>
            <a:r>
              <a:rPr lang="en-US" b="1" dirty="0"/>
              <a:t>Irving </a:t>
            </a:r>
            <a:endParaRPr lang="en-US" b="1" dirty="0" smtClean="0"/>
          </a:p>
          <a:p>
            <a:pPr algn="ctr">
              <a:buNone/>
            </a:pPr>
            <a:r>
              <a:rPr lang="en-US" b="1" dirty="0" smtClean="0"/>
              <a:t>Mr. Errol </a:t>
            </a:r>
            <a:r>
              <a:rPr lang="en-US" b="1" dirty="0"/>
              <a:t>S. </a:t>
            </a:r>
            <a:r>
              <a:rPr lang="en-US" b="1" dirty="0" smtClean="0"/>
              <a:t>Kerr</a:t>
            </a:r>
          </a:p>
          <a:p>
            <a:pPr algn="ctr">
              <a:buNone/>
            </a:pPr>
            <a:r>
              <a:rPr lang="en-US" b="1" dirty="0" smtClean="0"/>
              <a:t>Mr. Manny Martinez</a:t>
            </a:r>
          </a:p>
          <a:p>
            <a:pPr algn="ctr">
              <a:buNone/>
            </a:pPr>
            <a:r>
              <a:rPr lang="en-US" b="1" dirty="0" smtClean="0"/>
              <a:t>Dr. Lilisa Mimms</a:t>
            </a:r>
          </a:p>
          <a:p>
            <a:pPr algn="ctr">
              <a:buNone/>
            </a:pPr>
            <a:r>
              <a:rPr lang="en-US" b="1" dirty="0" smtClean="0"/>
              <a:t>Mr. Flavio </a:t>
            </a:r>
            <a:r>
              <a:rPr lang="en-US" b="1" dirty="0"/>
              <a:t>Rivera</a:t>
            </a:r>
          </a:p>
          <a:p>
            <a:pPr algn="ctr">
              <a:buNone/>
            </a:pPr>
            <a:r>
              <a:rPr lang="en-US" b="1" dirty="0" smtClean="0"/>
              <a:t>Mr. Corey Teague</a:t>
            </a:r>
          </a:p>
          <a:p>
            <a:pPr algn="ctr">
              <a:buNone/>
            </a:pPr>
            <a:endParaRPr lang="en-US" dirty="0"/>
          </a:p>
        </p:txBody>
      </p:sp>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a:t>
            </a:fld>
            <a:endParaRPr lang="en-US" dirty="0">
              <a:solidFill>
                <a:prstClr val="white"/>
              </a:solidFill>
            </a:endParaRPr>
          </a:p>
        </p:txBody>
      </p:sp>
    </p:spTree>
    <p:extLst>
      <p:ext uri="{BB962C8B-B14F-4D97-AF65-F5344CB8AC3E}">
        <p14:creationId xmlns:p14="http://schemas.microsoft.com/office/powerpoint/2010/main" val="360399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4" name="Rectangle 3"/>
          <p:cNvSpPr/>
          <p:nvPr/>
        </p:nvSpPr>
        <p:spPr>
          <a:xfrm>
            <a:off x="1658983" y="533400"/>
            <a:ext cx="5715000" cy="1446550"/>
          </a:xfrm>
          <a:prstGeom prst="rect">
            <a:avLst/>
          </a:prstGeom>
        </p:spPr>
        <p:txBody>
          <a:bodyPr wrap="square">
            <a:spAutoFit/>
          </a:bodyPr>
          <a:lstStyle/>
          <a:p>
            <a:pPr algn="ctr"/>
            <a:r>
              <a:rPr lang="en-US" sz="4400" b="1" dirty="0" smtClean="0">
                <a:latin typeface="+mj-lt"/>
              </a:rPr>
              <a:t>Academic Outcomes</a:t>
            </a:r>
            <a:endParaRPr lang="en-US" sz="4400" b="1" dirty="0">
              <a:latin typeface="+mj-lt"/>
            </a:endParaRPr>
          </a:p>
          <a:p>
            <a:pPr algn="ctr"/>
            <a:r>
              <a:rPr lang="en-US" sz="4400" b="1" dirty="0" smtClean="0">
                <a:latin typeface="+mj-lt"/>
              </a:rPr>
              <a:t>2014-2015</a:t>
            </a:r>
            <a:endParaRPr lang="en-US" sz="4400" b="1" dirty="0">
              <a:latin typeface="+mj-lt"/>
            </a:endParaRPr>
          </a:p>
        </p:txBody>
      </p:sp>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30</a:t>
            </a:fld>
            <a:endParaRPr lang="en-US" dirty="0">
              <a:solidFill>
                <a:prstClr val="white"/>
              </a:solidFill>
            </a:endParaRPr>
          </a:p>
        </p:txBody>
      </p:sp>
      <p:sp>
        <p:nvSpPr>
          <p:cNvPr id="3" name="TextBox 2"/>
          <p:cNvSpPr txBox="1"/>
          <p:nvPr/>
        </p:nvSpPr>
        <p:spPr>
          <a:xfrm>
            <a:off x="594360" y="2133600"/>
            <a:ext cx="7711440" cy="3477875"/>
          </a:xfrm>
          <a:prstGeom prst="rect">
            <a:avLst/>
          </a:prstGeom>
          <a:noFill/>
        </p:spPr>
        <p:txBody>
          <a:bodyPr wrap="square" rtlCol="0">
            <a:spAutoFit/>
          </a:bodyPr>
          <a:lstStyle/>
          <a:p>
            <a:pPr marL="285750" indent="-285750">
              <a:buFont typeface="Wingdings" pitchFamily="2" charset="2"/>
              <a:buChar char="Ø"/>
            </a:pPr>
            <a:r>
              <a:rPr lang="en-US" sz="2000" dirty="0" smtClean="0"/>
              <a:t>2015 </a:t>
            </a:r>
            <a:r>
              <a:rPr lang="en-US" sz="2000" dirty="0"/>
              <a:t>PARCC data is a new “baseline” from which to progress from and measure against moving forward.</a:t>
            </a:r>
          </a:p>
          <a:p>
            <a:pPr marL="285750" indent="-285750">
              <a:buFont typeface="Wingdings" pitchFamily="2" charset="2"/>
              <a:buChar char="Ø"/>
            </a:pPr>
            <a:r>
              <a:rPr lang="en-US" sz="2000" dirty="0" smtClean="0"/>
              <a:t>PARCC </a:t>
            </a:r>
            <a:r>
              <a:rPr lang="en-US" sz="2000" dirty="0"/>
              <a:t>proficiency outcomes are not comparable to either NJASK or HSPA (‘apples to oranges’).</a:t>
            </a:r>
          </a:p>
          <a:p>
            <a:pPr marL="285750" indent="-285750">
              <a:buFont typeface="Wingdings" pitchFamily="2" charset="2"/>
              <a:buChar char="Ø"/>
            </a:pPr>
            <a:r>
              <a:rPr lang="en-US" sz="2000" dirty="0" smtClean="0"/>
              <a:t>A </a:t>
            </a:r>
            <a:r>
              <a:rPr lang="en-US" sz="2000" dirty="0"/>
              <a:t>child’s score may look lower this year because the tests measured more complex skills.  The PARCC tests measure whether students are meeting new, higher academic standards and mastering the knowledge and skills they need to progress in their K-12 education and beyond.</a:t>
            </a:r>
          </a:p>
          <a:p>
            <a:pPr marL="285750" indent="-285750">
              <a:buFont typeface="Wingdings" pitchFamily="2" charset="2"/>
              <a:buChar char="Ø"/>
            </a:pPr>
            <a:r>
              <a:rPr lang="en-US" sz="2000" dirty="0" smtClean="0"/>
              <a:t>Not </a:t>
            </a:r>
            <a:r>
              <a:rPr lang="en-US" sz="2000" dirty="0"/>
              <a:t>possible to draw conclusions about change over time, i.e., how did we do compared to last year?</a:t>
            </a:r>
          </a:p>
        </p:txBody>
      </p:sp>
    </p:spTree>
    <p:extLst>
      <p:ext uri="{BB962C8B-B14F-4D97-AF65-F5344CB8AC3E}">
        <p14:creationId xmlns:p14="http://schemas.microsoft.com/office/powerpoint/2010/main" val="47035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453" y="355847"/>
            <a:ext cx="8630215" cy="1054394"/>
          </a:xfrm>
        </p:spPr>
        <p:txBody>
          <a:bodyPr>
            <a:normAutofit fontScale="90000"/>
          </a:bodyPr>
          <a:lstStyle/>
          <a:p>
            <a:r>
              <a:rPr lang="en-US" b="1" dirty="0"/>
              <a:t>2015 </a:t>
            </a:r>
            <a:r>
              <a:rPr lang="en-US" b="1" dirty="0" smtClean="0"/>
              <a:t>PARCC </a:t>
            </a:r>
            <a:r>
              <a:rPr lang="en-US" b="1" dirty="0"/>
              <a:t>English L</a:t>
            </a:r>
            <a:r>
              <a:rPr lang="en-US" b="1" dirty="0" smtClean="0"/>
              <a:t>anguage </a:t>
            </a:r>
            <a:r>
              <a:rPr lang="en-US" b="1" dirty="0"/>
              <a:t>A</a:t>
            </a:r>
            <a:r>
              <a:rPr lang="en-US" b="1" dirty="0" smtClean="0"/>
              <a:t>rts/</a:t>
            </a:r>
            <a:br>
              <a:rPr lang="en-US" b="1" dirty="0" smtClean="0"/>
            </a:br>
            <a:r>
              <a:rPr lang="en-US" b="1" dirty="0" smtClean="0"/>
              <a:t>Literacy </a:t>
            </a:r>
            <a:r>
              <a:rPr lang="en-US" b="1" dirty="0"/>
              <a:t>(ELA)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05322495"/>
              </p:ext>
            </p:extLst>
          </p:nvPr>
        </p:nvGraphicFramePr>
        <p:xfrm>
          <a:off x="259454" y="1787526"/>
          <a:ext cx="8630214" cy="4160520"/>
        </p:xfrm>
        <a:graphic>
          <a:graphicData uri="http://schemas.openxmlformats.org/drawingml/2006/table">
            <a:tbl>
              <a:tblPr firstRow="1" bandRow="1">
                <a:tableStyleId>{5C22544A-7EE6-4342-B048-85BDC9FD1C3A}</a:tableStyleId>
              </a:tblPr>
              <a:tblGrid>
                <a:gridCol w="1156705"/>
                <a:gridCol w="769721"/>
                <a:gridCol w="898012"/>
                <a:gridCol w="963213"/>
                <a:gridCol w="1064893"/>
                <a:gridCol w="1047091"/>
                <a:gridCol w="1112620"/>
                <a:gridCol w="866808"/>
                <a:gridCol w="751151"/>
              </a:tblGrid>
              <a:tr h="370840">
                <a:tc>
                  <a:txBody>
                    <a:bodyPr/>
                    <a:lstStyle/>
                    <a:p>
                      <a:endParaRPr lang="en-US" sz="1400" dirty="0"/>
                    </a:p>
                  </a:txBody>
                  <a:tcPr marL="131024" marR="131024"/>
                </a:tc>
                <a:tc>
                  <a:txBody>
                    <a:bodyPr/>
                    <a:lstStyle/>
                    <a:p>
                      <a:pPr algn="ctr"/>
                      <a:r>
                        <a:rPr lang="en-US" sz="1200" dirty="0" smtClean="0"/>
                        <a:t>Count of Valid Test</a:t>
                      </a:r>
                      <a:r>
                        <a:rPr lang="en-US" sz="1200" baseline="0" dirty="0" smtClean="0"/>
                        <a:t> Scores</a:t>
                      </a:r>
                      <a:endParaRPr lang="en-US" sz="1200" dirty="0"/>
                    </a:p>
                  </a:txBody>
                  <a:tcPr marL="131024" marR="131024"/>
                </a:tc>
                <a:tc>
                  <a:txBody>
                    <a:bodyPr/>
                    <a:lstStyle/>
                    <a:p>
                      <a:pPr algn="ctr"/>
                      <a:r>
                        <a:rPr lang="en-US" sz="1200" dirty="0" smtClean="0"/>
                        <a:t>Not Yet Meeting</a:t>
                      </a:r>
                    </a:p>
                    <a:p>
                      <a:pPr algn="ctr"/>
                      <a:r>
                        <a:rPr lang="en-US" sz="1200" dirty="0" smtClean="0"/>
                        <a:t>(Level</a:t>
                      </a:r>
                      <a:r>
                        <a:rPr lang="en-US" sz="1200" baseline="0" dirty="0" smtClean="0"/>
                        <a:t> 1)</a:t>
                      </a:r>
                      <a:endParaRPr lang="en-US" sz="1200" dirty="0"/>
                    </a:p>
                  </a:txBody>
                  <a:tcPr marL="131024" marR="131024"/>
                </a:tc>
                <a:tc>
                  <a:txBody>
                    <a:bodyPr/>
                    <a:lstStyle/>
                    <a:p>
                      <a:pPr algn="ctr"/>
                      <a:r>
                        <a:rPr lang="en-US" sz="1200" dirty="0" smtClean="0"/>
                        <a:t>Partially</a:t>
                      </a:r>
                    </a:p>
                    <a:p>
                      <a:pPr algn="ctr"/>
                      <a:r>
                        <a:rPr lang="en-US" sz="1200" dirty="0" smtClean="0"/>
                        <a:t>Meeting</a:t>
                      </a:r>
                    </a:p>
                    <a:p>
                      <a:pPr algn="ctr"/>
                      <a:r>
                        <a:rPr lang="en-US" sz="1200" dirty="0" smtClean="0"/>
                        <a:t>(Level 2)</a:t>
                      </a:r>
                      <a:endParaRPr lang="en-US" sz="1200" dirty="0"/>
                    </a:p>
                  </a:txBody>
                  <a:tcPr marL="131024" marR="131024"/>
                </a:tc>
                <a:tc>
                  <a:txBody>
                    <a:bodyPr/>
                    <a:lstStyle/>
                    <a:p>
                      <a:pPr algn="ctr"/>
                      <a:r>
                        <a:rPr lang="en-US" sz="1200" dirty="0" smtClean="0"/>
                        <a:t>Approached</a:t>
                      </a:r>
                    </a:p>
                    <a:p>
                      <a:pPr algn="ctr"/>
                      <a:r>
                        <a:rPr lang="en-US" sz="1200" dirty="0" smtClean="0"/>
                        <a:t>Expectation</a:t>
                      </a:r>
                    </a:p>
                    <a:p>
                      <a:pPr algn="ctr"/>
                      <a:r>
                        <a:rPr lang="en-US" sz="1200" dirty="0" smtClean="0"/>
                        <a:t>(Level 3)</a:t>
                      </a:r>
                      <a:endParaRPr lang="en-US" sz="1200" dirty="0"/>
                    </a:p>
                  </a:txBody>
                  <a:tcPr marL="131024" marR="131024"/>
                </a:tc>
                <a:tc>
                  <a:txBody>
                    <a:bodyPr/>
                    <a:lstStyle/>
                    <a:p>
                      <a:pPr algn="ctr"/>
                      <a:r>
                        <a:rPr lang="en-US" sz="1200" dirty="0" smtClean="0"/>
                        <a:t>Met</a:t>
                      </a:r>
                    </a:p>
                    <a:p>
                      <a:pPr algn="ctr"/>
                      <a:r>
                        <a:rPr lang="en-US" sz="1200" dirty="0" smtClean="0"/>
                        <a:t>Expectation</a:t>
                      </a:r>
                    </a:p>
                    <a:p>
                      <a:pPr algn="ctr"/>
                      <a:r>
                        <a:rPr lang="en-US" sz="1200" dirty="0" smtClean="0"/>
                        <a:t>(Level 4)</a:t>
                      </a:r>
                      <a:endParaRPr lang="en-US" sz="1200" dirty="0"/>
                    </a:p>
                  </a:txBody>
                  <a:tcPr marL="131024" marR="131024"/>
                </a:tc>
                <a:tc>
                  <a:txBody>
                    <a:bodyPr/>
                    <a:lstStyle/>
                    <a:p>
                      <a:pPr algn="ctr"/>
                      <a:r>
                        <a:rPr lang="en-US" sz="1200" dirty="0" smtClean="0"/>
                        <a:t>Exceeded</a:t>
                      </a:r>
                      <a:r>
                        <a:rPr lang="en-US" sz="1200" baseline="0" dirty="0" smtClean="0"/>
                        <a:t> Expectation</a:t>
                      </a:r>
                      <a:r>
                        <a:rPr lang="en-US" sz="1200" dirty="0" smtClean="0"/>
                        <a:t> (Level 5)</a:t>
                      </a:r>
                      <a:endParaRPr lang="en-US" sz="1200" dirty="0"/>
                    </a:p>
                  </a:txBody>
                  <a:tcPr marL="131024" marR="131024"/>
                </a:tc>
                <a:tc>
                  <a:txBody>
                    <a:bodyPr/>
                    <a:lstStyle/>
                    <a:p>
                      <a:pPr algn="ctr"/>
                      <a:r>
                        <a:rPr lang="en-US" sz="1200" dirty="0" smtClean="0"/>
                        <a:t>%</a:t>
                      </a:r>
                    </a:p>
                    <a:p>
                      <a:pPr algn="ctr"/>
                      <a:r>
                        <a:rPr lang="en-US" sz="1200" dirty="0" smtClean="0"/>
                        <a:t> &gt;= Level 3</a:t>
                      </a:r>
                      <a:endParaRPr lang="en-US" sz="1200" dirty="0"/>
                    </a:p>
                  </a:txBody>
                  <a:tcPr marL="131024" marR="131024"/>
                </a:tc>
                <a:tc>
                  <a:txBody>
                    <a:bodyPr/>
                    <a:lstStyle/>
                    <a:p>
                      <a:pPr algn="ctr"/>
                      <a:r>
                        <a:rPr lang="en-US" sz="1200" dirty="0" smtClean="0"/>
                        <a:t>% </a:t>
                      </a:r>
                    </a:p>
                    <a:p>
                      <a:pPr algn="ctr"/>
                      <a:r>
                        <a:rPr lang="en-US" sz="1200" dirty="0" smtClean="0"/>
                        <a:t>&gt;=</a:t>
                      </a:r>
                      <a:r>
                        <a:rPr lang="en-US" sz="1200" baseline="0" dirty="0" smtClean="0"/>
                        <a:t> Level 4</a:t>
                      </a:r>
                      <a:endParaRPr lang="en-US" sz="1200" dirty="0"/>
                    </a:p>
                  </a:txBody>
                  <a:tcPr marL="131024" marR="131024"/>
                </a:tc>
              </a:tr>
              <a:tr h="370840">
                <a:tc>
                  <a:txBody>
                    <a:bodyPr/>
                    <a:lstStyle/>
                    <a:p>
                      <a:pPr algn="ctr"/>
                      <a:r>
                        <a:rPr lang="en-US" sz="1400" dirty="0" smtClean="0"/>
                        <a:t>ELA03</a:t>
                      </a:r>
                      <a:endParaRPr lang="en-US" sz="1400" dirty="0"/>
                    </a:p>
                  </a:txBody>
                  <a:tcPr marL="131024" marR="131024"/>
                </a:tc>
                <a:tc>
                  <a:txBody>
                    <a:bodyPr/>
                    <a:lstStyle/>
                    <a:p>
                      <a:pPr algn="ctr"/>
                      <a:r>
                        <a:rPr lang="en-US" sz="1400" dirty="0" smtClean="0"/>
                        <a:t>1988</a:t>
                      </a:r>
                      <a:endParaRPr lang="en-US" sz="1400" dirty="0"/>
                    </a:p>
                  </a:txBody>
                  <a:tcPr marL="131024" marR="131024"/>
                </a:tc>
                <a:tc>
                  <a:txBody>
                    <a:bodyPr/>
                    <a:lstStyle/>
                    <a:p>
                      <a:pPr algn="ctr"/>
                      <a:r>
                        <a:rPr lang="en-US" sz="1400" dirty="0" smtClean="0"/>
                        <a:t>32%</a:t>
                      </a:r>
                      <a:endParaRPr lang="en-US" sz="1400" dirty="0"/>
                    </a:p>
                  </a:txBody>
                  <a:tcPr marL="131024" marR="131024"/>
                </a:tc>
                <a:tc>
                  <a:txBody>
                    <a:bodyPr/>
                    <a:lstStyle/>
                    <a:p>
                      <a:pPr algn="ctr"/>
                      <a:r>
                        <a:rPr lang="en-US" sz="1400" dirty="0" smtClean="0"/>
                        <a:t>29%</a:t>
                      </a:r>
                      <a:endParaRPr lang="en-US" sz="1400" dirty="0"/>
                    </a:p>
                  </a:txBody>
                  <a:tcPr marL="131024" marR="131024"/>
                </a:tc>
                <a:tc>
                  <a:txBody>
                    <a:bodyPr/>
                    <a:lstStyle/>
                    <a:p>
                      <a:pPr algn="ctr"/>
                      <a:r>
                        <a:rPr lang="en-US" sz="1400" dirty="0" smtClean="0"/>
                        <a:t>23%</a:t>
                      </a:r>
                      <a:endParaRPr lang="en-US" sz="1400" dirty="0"/>
                    </a:p>
                  </a:txBody>
                  <a:tcPr marL="131024" marR="131024"/>
                </a:tc>
                <a:tc>
                  <a:txBody>
                    <a:bodyPr/>
                    <a:lstStyle/>
                    <a:p>
                      <a:pPr algn="ctr"/>
                      <a:r>
                        <a:rPr lang="en-US" sz="1400" dirty="0" smtClean="0"/>
                        <a:t>15%</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solidFill>
                            <a:schemeClr val="tx1"/>
                          </a:solidFill>
                        </a:rPr>
                        <a:t>39%</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16%</a:t>
                      </a:r>
                      <a:endParaRPr lang="en-US" sz="1400" dirty="0">
                        <a:solidFill>
                          <a:schemeClr val="tx1"/>
                        </a:solidFill>
                      </a:endParaRPr>
                    </a:p>
                  </a:txBody>
                  <a:tcPr marL="131024" marR="131024">
                    <a:solidFill>
                      <a:schemeClr val="accent1"/>
                    </a:solidFill>
                  </a:tcPr>
                </a:tc>
              </a:tr>
              <a:tr h="370840">
                <a:tc>
                  <a:txBody>
                    <a:bodyPr/>
                    <a:lstStyle/>
                    <a:p>
                      <a:pPr algn="ctr"/>
                      <a:r>
                        <a:rPr lang="en-US" sz="1400" dirty="0" smtClean="0"/>
                        <a:t>ELA04</a:t>
                      </a:r>
                      <a:endParaRPr lang="en-US" sz="1400" dirty="0"/>
                    </a:p>
                  </a:txBody>
                  <a:tcPr marL="131024" marR="131024"/>
                </a:tc>
                <a:tc>
                  <a:txBody>
                    <a:bodyPr/>
                    <a:lstStyle/>
                    <a:p>
                      <a:pPr algn="ctr"/>
                      <a:r>
                        <a:rPr lang="en-US" sz="1400" dirty="0" smtClean="0"/>
                        <a:t>1813</a:t>
                      </a:r>
                      <a:endParaRPr lang="en-US" sz="1400" dirty="0"/>
                    </a:p>
                  </a:txBody>
                  <a:tcPr marL="131024" marR="131024"/>
                </a:tc>
                <a:tc>
                  <a:txBody>
                    <a:bodyPr/>
                    <a:lstStyle/>
                    <a:p>
                      <a:pPr algn="ctr"/>
                      <a:r>
                        <a:rPr lang="en-US" sz="1400" dirty="0" smtClean="0"/>
                        <a:t>19%</a:t>
                      </a:r>
                      <a:endParaRPr lang="en-US" sz="1400" dirty="0"/>
                    </a:p>
                  </a:txBody>
                  <a:tcPr marL="131024" marR="131024"/>
                </a:tc>
                <a:tc>
                  <a:txBody>
                    <a:bodyPr/>
                    <a:lstStyle/>
                    <a:p>
                      <a:pPr algn="ctr"/>
                      <a:r>
                        <a:rPr lang="en-US" sz="1400" dirty="0" smtClean="0"/>
                        <a:t>28%</a:t>
                      </a:r>
                      <a:endParaRPr lang="en-US" sz="1400" dirty="0"/>
                    </a:p>
                  </a:txBody>
                  <a:tcPr marL="131024" marR="131024"/>
                </a:tc>
                <a:tc>
                  <a:txBody>
                    <a:bodyPr/>
                    <a:lstStyle/>
                    <a:p>
                      <a:pPr algn="ctr"/>
                      <a:r>
                        <a:rPr lang="en-US" sz="1400" dirty="0" smtClean="0"/>
                        <a:t>32%</a:t>
                      </a:r>
                      <a:endParaRPr lang="en-US" sz="1400" dirty="0"/>
                    </a:p>
                  </a:txBody>
                  <a:tcPr marL="131024" marR="131024"/>
                </a:tc>
                <a:tc>
                  <a:txBody>
                    <a:bodyPr/>
                    <a:lstStyle/>
                    <a:p>
                      <a:pPr algn="ctr"/>
                      <a:r>
                        <a:rPr lang="en-US" sz="1400" dirty="0" smtClean="0"/>
                        <a:t>19%</a:t>
                      </a:r>
                      <a:endParaRPr lang="en-US" sz="1400" dirty="0"/>
                    </a:p>
                  </a:txBody>
                  <a:tcPr marL="131024" marR="131024"/>
                </a:tc>
                <a:tc>
                  <a:txBody>
                    <a:bodyPr/>
                    <a:lstStyle/>
                    <a:p>
                      <a:pPr algn="ctr"/>
                      <a:r>
                        <a:rPr lang="en-US" sz="1400" dirty="0" smtClean="0"/>
                        <a:t>2%</a:t>
                      </a:r>
                      <a:endParaRPr lang="en-US" sz="1400" dirty="0"/>
                    </a:p>
                  </a:txBody>
                  <a:tcPr marL="131024" marR="131024"/>
                </a:tc>
                <a:tc>
                  <a:txBody>
                    <a:bodyPr/>
                    <a:lstStyle/>
                    <a:p>
                      <a:pPr algn="ctr"/>
                      <a:r>
                        <a:rPr lang="en-US" sz="1400" dirty="0" smtClean="0">
                          <a:solidFill>
                            <a:schemeClr val="tx1"/>
                          </a:solidFill>
                        </a:rPr>
                        <a:t>53%</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21%</a:t>
                      </a:r>
                      <a:endParaRPr lang="en-US" sz="1400" dirty="0">
                        <a:solidFill>
                          <a:schemeClr val="tx1"/>
                        </a:solidFill>
                      </a:endParaRPr>
                    </a:p>
                  </a:txBody>
                  <a:tcPr marL="131024" marR="131024">
                    <a:solidFill>
                      <a:schemeClr val="accent1"/>
                    </a:solidFill>
                  </a:tcPr>
                </a:tc>
              </a:tr>
              <a:tr h="370840">
                <a:tc>
                  <a:txBody>
                    <a:bodyPr/>
                    <a:lstStyle/>
                    <a:p>
                      <a:pPr algn="ctr"/>
                      <a:r>
                        <a:rPr lang="en-US" sz="1400" dirty="0" smtClean="0"/>
                        <a:t>ELA05</a:t>
                      </a:r>
                      <a:endParaRPr lang="en-US" sz="1400" dirty="0"/>
                    </a:p>
                  </a:txBody>
                  <a:tcPr marL="131024" marR="131024"/>
                </a:tc>
                <a:tc>
                  <a:txBody>
                    <a:bodyPr/>
                    <a:lstStyle/>
                    <a:p>
                      <a:pPr algn="ctr"/>
                      <a:r>
                        <a:rPr lang="en-US" sz="1400" dirty="0" smtClean="0"/>
                        <a:t>1713</a:t>
                      </a:r>
                      <a:endParaRPr lang="en-US" sz="1400" dirty="0"/>
                    </a:p>
                  </a:txBody>
                  <a:tcPr marL="131024" marR="131024"/>
                </a:tc>
                <a:tc>
                  <a:txBody>
                    <a:bodyPr/>
                    <a:lstStyle/>
                    <a:p>
                      <a:pPr algn="ctr"/>
                      <a:r>
                        <a:rPr lang="en-US" sz="1400" dirty="0" smtClean="0"/>
                        <a:t>18%</a:t>
                      </a:r>
                      <a:endParaRPr lang="en-US" sz="1400" dirty="0"/>
                    </a:p>
                  </a:txBody>
                  <a:tcPr marL="131024" marR="131024"/>
                </a:tc>
                <a:tc>
                  <a:txBody>
                    <a:bodyPr/>
                    <a:lstStyle/>
                    <a:p>
                      <a:pPr algn="ctr"/>
                      <a:r>
                        <a:rPr lang="en-US" sz="1400" dirty="0" smtClean="0"/>
                        <a:t>28%</a:t>
                      </a:r>
                      <a:endParaRPr lang="en-US" sz="1400" dirty="0"/>
                    </a:p>
                  </a:txBody>
                  <a:tcPr marL="131024" marR="131024"/>
                </a:tc>
                <a:tc>
                  <a:txBody>
                    <a:bodyPr/>
                    <a:lstStyle/>
                    <a:p>
                      <a:pPr algn="ctr"/>
                      <a:r>
                        <a:rPr lang="en-US" sz="1400" dirty="0" smtClean="0"/>
                        <a:t>30%</a:t>
                      </a:r>
                      <a:endParaRPr lang="en-US" sz="1400" dirty="0"/>
                    </a:p>
                  </a:txBody>
                  <a:tcPr marL="131024" marR="131024"/>
                </a:tc>
                <a:tc>
                  <a:txBody>
                    <a:bodyPr/>
                    <a:lstStyle/>
                    <a:p>
                      <a:pPr algn="ctr"/>
                      <a:r>
                        <a:rPr lang="en-US" sz="1400" dirty="0" smtClean="0"/>
                        <a:t>24%</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solidFill>
                            <a:schemeClr val="tx1"/>
                          </a:solidFill>
                        </a:rPr>
                        <a:t>55%</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25%</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ELA06</a:t>
                      </a:r>
                    </a:p>
                  </a:txBody>
                  <a:tcPr marL="131024" marR="131024"/>
                </a:tc>
                <a:tc>
                  <a:txBody>
                    <a:bodyPr/>
                    <a:lstStyle/>
                    <a:p>
                      <a:pPr algn="ctr"/>
                      <a:r>
                        <a:rPr lang="en-US" sz="1400" dirty="0" smtClean="0"/>
                        <a:t>1665</a:t>
                      </a:r>
                      <a:endParaRPr lang="en-US" sz="1400" dirty="0"/>
                    </a:p>
                  </a:txBody>
                  <a:tcPr marL="131024" marR="131024"/>
                </a:tc>
                <a:tc>
                  <a:txBody>
                    <a:bodyPr/>
                    <a:lstStyle/>
                    <a:p>
                      <a:pPr algn="ctr"/>
                      <a:r>
                        <a:rPr lang="en-US" sz="1400" dirty="0" smtClean="0"/>
                        <a:t>18%</a:t>
                      </a:r>
                      <a:endParaRPr lang="en-US" sz="1400" dirty="0"/>
                    </a:p>
                  </a:txBody>
                  <a:tcPr marL="131024" marR="131024"/>
                </a:tc>
                <a:tc>
                  <a:txBody>
                    <a:bodyPr/>
                    <a:lstStyle/>
                    <a:p>
                      <a:pPr algn="ctr"/>
                      <a:r>
                        <a:rPr lang="en-US" sz="1400" dirty="0" smtClean="0"/>
                        <a:t>26%</a:t>
                      </a:r>
                      <a:endParaRPr lang="en-US" sz="1400" dirty="0"/>
                    </a:p>
                  </a:txBody>
                  <a:tcPr marL="131024" marR="131024"/>
                </a:tc>
                <a:tc>
                  <a:txBody>
                    <a:bodyPr/>
                    <a:lstStyle/>
                    <a:p>
                      <a:pPr algn="ctr"/>
                      <a:r>
                        <a:rPr lang="en-US" sz="1400" dirty="0" smtClean="0"/>
                        <a:t>33%</a:t>
                      </a:r>
                      <a:endParaRPr lang="en-US" sz="1400" dirty="0"/>
                    </a:p>
                  </a:txBody>
                  <a:tcPr marL="131024" marR="131024"/>
                </a:tc>
                <a:tc>
                  <a:txBody>
                    <a:bodyPr/>
                    <a:lstStyle/>
                    <a:p>
                      <a:pPr algn="ctr"/>
                      <a:r>
                        <a:rPr lang="en-US" sz="1400" dirty="0" smtClean="0"/>
                        <a:t>21%</a:t>
                      </a:r>
                      <a:endParaRPr lang="en-US" sz="1400" dirty="0"/>
                    </a:p>
                  </a:txBody>
                  <a:tcPr marL="131024" marR="131024"/>
                </a:tc>
                <a:tc>
                  <a:txBody>
                    <a:bodyPr/>
                    <a:lstStyle/>
                    <a:p>
                      <a:pPr algn="ctr"/>
                      <a:r>
                        <a:rPr lang="en-US" sz="1400" dirty="0" smtClean="0"/>
                        <a:t>2%</a:t>
                      </a:r>
                      <a:endParaRPr lang="en-US" sz="1400" dirty="0"/>
                    </a:p>
                  </a:txBody>
                  <a:tcPr marL="131024" marR="131024"/>
                </a:tc>
                <a:tc>
                  <a:txBody>
                    <a:bodyPr/>
                    <a:lstStyle/>
                    <a:p>
                      <a:pPr algn="ctr"/>
                      <a:r>
                        <a:rPr lang="en-US" sz="1400" dirty="0" smtClean="0">
                          <a:solidFill>
                            <a:schemeClr val="tx1"/>
                          </a:solidFill>
                        </a:rPr>
                        <a:t>56%</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23%</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ELA07</a:t>
                      </a:r>
                    </a:p>
                  </a:txBody>
                  <a:tcPr marL="131024" marR="131024"/>
                </a:tc>
                <a:tc>
                  <a:txBody>
                    <a:bodyPr/>
                    <a:lstStyle/>
                    <a:p>
                      <a:pPr algn="ctr"/>
                      <a:r>
                        <a:rPr lang="en-US" sz="1400" dirty="0" smtClean="0"/>
                        <a:t>1703</a:t>
                      </a:r>
                      <a:endParaRPr lang="en-US" sz="1400" dirty="0"/>
                    </a:p>
                  </a:txBody>
                  <a:tcPr marL="131024" marR="131024"/>
                </a:tc>
                <a:tc>
                  <a:txBody>
                    <a:bodyPr/>
                    <a:lstStyle/>
                    <a:p>
                      <a:pPr algn="ctr"/>
                      <a:r>
                        <a:rPr lang="en-US" sz="1400" dirty="0" smtClean="0"/>
                        <a:t>22%</a:t>
                      </a:r>
                      <a:endParaRPr lang="en-US" sz="1400" dirty="0"/>
                    </a:p>
                  </a:txBody>
                  <a:tcPr marL="131024" marR="131024"/>
                </a:tc>
                <a:tc>
                  <a:txBody>
                    <a:bodyPr/>
                    <a:lstStyle/>
                    <a:p>
                      <a:pPr algn="ctr"/>
                      <a:r>
                        <a:rPr lang="en-US" sz="1400" dirty="0" smtClean="0"/>
                        <a:t>19%</a:t>
                      </a:r>
                      <a:endParaRPr lang="en-US" sz="1400" dirty="0"/>
                    </a:p>
                  </a:txBody>
                  <a:tcPr marL="131024" marR="131024"/>
                </a:tc>
                <a:tc>
                  <a:txBody>
                    <a:bodyPr/>
                    <a:lstStyle/>
                    <a:p>
                      <a:pPr algn="ctr"/>
                      <a:r>
                        <a:rPr lang="en-US" sz="1400" dirty="0" smtClean="0"/>
                        <a:t>27%</a:t>
                      </a:r>
                      <a:endParaRPr lang="en-US" sz="1400" dirty="0"/>
                    </a:p>
                  </a:txBody>
                  <a:tcPr marL="131024" marR="131024"/>
                </a:tc>
                <a:tc>
                  <a:txBody>
                    <a:bodyPr/>
                    <a:lstStyle/>
                    <a:p>
                      <a:pPr algn="ctr"/>
                      <a:r>
                        <a:rPr lang="en-US" sz="1400" dirty="0" smtClean="0"/>
                        <a:t>25%</a:t>
                      </a:r>
                      <a:endParaRPr lang="en-US" sz="1400" dirty="0"/>
                    </a:p>
                  </a:txBody>
                  <a:tcPr marL="131024" marR="131024"/>
                </a:tc>
                <a:tc>
                  <a:txBody>
                    <a:bodyPr/>
                    <a:lstStyle/>
                    <a:p>
                      <a:pPr algn="ctr"/>
                      <a:r>
                        <a:rPr lang="en-US" sz="1400" dirty="0" smtClean="0"/>
                        <a:t>7%</a:t>
                      </a:r>
                      <a:endParaRPr lang="en-US" sz="1400" dirty="0"/>
                    </a:p>
                  </a:txBody>
                  <a:tcPr marL="131024" marR="131024"/>
                </a:tc>
                <a:tc>
                  <a:txBody>
                    <a:bodyPr/>
                    <a:lstStyle/>
                    <a:p>
                      <a:pPr algn="ctr"/>
                      <a:r>
                        <a:rPr lang="en-US" sz="1400" dirty="0" smtClean="0">
                          <a:solidFill>
                            <a:schemeClr val="tx1"/>
                          </a:solidFill>
                        </a:rPr>
                        <a:t>59%</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32%</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ELA08</a:t>
                      </a:r>
                    </a:p>
                  </a:txBody>
                  <a:tcPr marL="131024" marR="131024"/>
                </a:tc>
                <a:tc>
                  <a:txBody>
                    <a:bodyPr/>
                    <a:lstStyle/>
                    <a:p>
                      <a:pPr algn="ctr"/>
                      <a:r>
                        <a:rPr lang="en-US" sz="1400" dirty="0" smtClean="0"/>
                        <a:t>1699</a:t>
                      </a:r>
                      <a:endParaRPr lang="en-US" sz="1400" dirty="0"/>
                    </a:p>
                  </a:txBody>
                  <a:tcPr marL="131024" marR="131024"/>
                </a:tc>
                <a:tc>
                  <a:txBody>
                    <a:bodyPr/>
                    <a:lstStyle/>
                    <a:p>
                      <a:pPr algn="ctr"/>
                      <a:r>
                        <a:rPr lang="en-US" sz="1400" dirty="0" smtClean="0"/>
                        <a:t>23%</a:t>
                      </a:r>
                      <a:endParaRPr lang="en-US" sz="1400" dirty="0"/>
                    </a:p>
                  </a:txBody>
                  <a:tcPr marL="131024" marR="131024"/>
                </a:tc>
                <a:tc>
                  <a:txBody>
                    <a:bodyPr/>
                    <a:lstStyle/>
                    <a:p>
                      <a:pPr algn="ctr"/>
                      <a:r>
                        <a:rPr lang="en-US" sz="1400" dirty="0" smtClean="0"/>
                        <a:t>21%</a:t>
                      </a:r>
                      <a:endParaRPr lang="en-US" sz="1400" dirty="0"/>
                    </a:p>
                  </a:txBody>
                  <a:tcPr marL="131024" marR="131024"/>
                </a:tc>
                <a:tc>
                  <a:txBody>
                    <a:bodyPr/>
                    <a:lstStyle/>
                    <a:p>
                      <a:pPr algn="ctr"/>
                      <a:r>
                        <a:rPr lang="en-US" sz="1400" dirty="0" smtClean="0"/>
                        <a:t>26%</a:t>
                      </a:r>
                      <a:endParaRPr lang="en-US" sz="1400" dirty="0"/>
                    </a:p>
                  </a:txBody>
                  <a:tcPr marL="131024" marR="131024"/>
                </a:tc>
                <a:tc>
                  <a:txBody>
                    <a:bodyPr/>
                    <a:lstStyle/>
                    <a:p>
                      <a:pPr algn="ctr"/>
                      <a:r>
                        <a:rPr lang="en-US" sz="1400" dirty="0" smtClean="0"/>
                        <a:t>26%</a:t>
                      </a:r>
                      <a:endParaRPr lang="en-US" sz="1400" dirty="0"/>
                    </a:p>
                  </a:txBody>
                  <a:tcPr marL="131024" marR="131024"/>
                </a:tc>
                <a:tc>
                  <a:txBody>
                    <a:bodyPr/>
                    <a:lstStyle/>
                    <a:p>
                      <a:pPr algn="ctr"/>
                      <a:r>
                        <a:rPr lang="en-US" sz="1400" dirty="0" smtClean="0"/>
                        <a:t>4%</a:t>
                      </a:r>
                      <a:endParaRPr lang="en-US" sz="1400" dirty="0"/>
                    </a:p>
                  </a:txBody>
                  <a:tcPr marL="131024" marR="131024"/>
                </a:tc>
                <a:tc>
                  <a:txBody>
                    <a:bodyPr/>
                    <a:lstStyle/>
                    <a:p>
                      <a:pPr algn="ctr"/>
                      <a:r>
                        <a:rPr lang="en-US" sz="1400" dirty="0" smtClean="0">
                          <a:solidFill>
                            <a:schemeClr val="tx1"/>
                          </a:solidFill>
                        </a:rPr>
                        <a:t>56%</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30%</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ELA09</a:t>
                      </a:r>
                    </a:p>
                  </a:txBody>
                  <a:tcPr marL="131024" marR="131024"/>
                </a:tc>
                <a:tc>
                  <a:txBody>
                    <a:bodyPr/>
                    <a:lstStyle/>
                    <a:p>
                      <a:pPr algn="ctr"/>
                      <a:r>
                        <a:rPr lang="en-US" sz="1400" dirty="0" smtClean="0"/>
                        <a:t>1061</a:t>
                      </a:r>
                      <a:endParaRPr lang="en-US" sz="1400" dirty="0"/>
                    </a:p>
                  </a:txBody>
                  <a:tcPr marL="131024" marR="131024"/>
                </a:tc>
                <a:tc>
                  <a:txBody>
                    <a:bodyPr/>
                    <a:lstStyle/>
                    <a:p>
                      <a:pPr algn="ctr"/>
                      <a:r>
                        <a:rPr lang="en-US" sz="1400" dirty="0" smtClean="0"/>
                        <a:t>44%</a:t>
                      </a:r>
                      <a:endParaRPr lang="en-US" sz="1400" dirty="0"/>
                    </a:p>
                  </a:txBody>
                  <a:tcPr marL="131024" marR="131024"/>
                </a:tc>
                <a:tc>
                  <a:txBody>
                    <a:bodyPr/>
                    <a:lstStyle/>
                    <a:p>
                      <a:pPr algn="ctr"/>
                      <a:r>
                        <a:rPr lang="en-US" sz="1400" dirty="0" smtClean="0"/>
                        <a:t>24%</a:t>
                      </a:r>
                      <a:endParaRPr lang="en-US" sz="1400" dirty="0"/>
                    </a:p>
                  </a:txBody>
                  <a:tcPr marL="131024" marR="131024"/>
                </a:tc>
                <a:tc>
                  <a:txBody>
                    <a:bodyPr/>
                    <a:lstStyle/>
                    <a:p>
                      <a:pPr algn="ctr"/>
                      <a:r>
                        <a:rPr lang="en-US" sz="1400" dirty="0" smtClean="0"/>
                        <a:t>20%</a:t>
                      </a:r>
                      <a:endParaRPr lang="en-US" sz="1400" dirty="0"/>
                    </a:p>
                  </a:txBody>
                  <a:tcPr marL="131024" marR="131024"/>
                </a:tc>
                <a:tc>
                  <a:txBody>
                    <a:bodyPr/>
                    <a:lstStyle/>
                    <a:p>
                      <a:pPr algn="ctr"/>
                      <a:r>
                        <a:rPr lang="en-US" sz="1400" dirty="0" smtClean="0"/>
                        <a:t>11%</a:t>
                      </a:r>
                      <a:endParaRPr lang="en-US" sz="1400" dirty="0"/>
                    </a:p>
                  </a:txBody>
                  <a:tcPr marL="131024" marR="131024"/>
                </a:tc>
                <a:tc>
                  <a:txBody>
                    <a:bodyPr/>
                    <a:lstStyle/>
                    <a:p>
                      <a:pPr algn="ctr"/>
                      <a:r>
                        <a:rPr lang="en-US" sz="1400" dirty="0" smtClean="0"/>
                        <a:t>0%</a:t>
                      </a:r>
                      <a:endParaRPr lang="en-US" sz="1400" dirty="0"/>
                    </a:p>
                  </a:txBody>
                  <a:tcPr marL="131024" marR="131024"/>
                </a:tc>
                <a:tc>
                  <a:txBody>
                    <a:bodyPr/>
                    <a:lstStyle/>
                    <a:p>
                      <a:pPr algn="ctr"/>
                      <a:r>
                        <a:rPr lang="en-US" sz="1400" dirty="0" smtClean="0">
                          <a:solidFill>
                            <a:schemeClr val="tx1"/>
                          </a:solidFill>
                        </a:rPr>
                        <a:t>31%</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11%</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ELA10</a:t>
                      </a:r>
                    </a:p>
                  </a:txBody>
                  <a:tcPr marL="131024" marR="131024"/>
                </a:tc>
                <a:tc>
                  <a:txBody>
                    <a:bodyPr/>
                    <a:lstStyle/>
                    <a:p>
                      <a:pPr algn="ctr"/>
                      <a:r>
                        <a:rPr lang="en-US" sz="1400" dirty="0" smtClean="0"/>
                        <a:t>1106</a:t>
                      </a:r>
                      <a:endParaRPr lang="en-US" sz="1400" dirty="0"/>
                    </a:p>
                  </a:txBody>
                  <a:tcPr marL="131024" marR="131024"/>
                </a:tc>
                <a:tc>
                  <a:txBody>
                    <a:bodyPr/>
                    <a:lstStyle/>
                    <a:p>
                      <a:pPr algn="ctr"/>
                      <a:r>
                        <a:rPr lang="en-US" sz="1400" dirty="0" smtClean="0"/>
                        <a:t>55%</a:t>
                      </a:r>
                      <a:endParaRPr lang="en-US" sz="1400" dirty="0"/>
                    </a:p>
                  </a:txBody>
                  <a:tcPr marL="131024" marR="131024"/>
                </a:tc>
                <a:tc>
                  <a:txBody>
                    <a:bodyPr/>
                    <a:lstStyle/>
                    <a:p>
                      <a:pPr algn="ctr"/>
                      <a:r>
                        <a:rPr lang="en-US" sz="1400" dirty="0" smtClean="0"/>
                        <a:t>22%</a:t>
                      </a:r>
                      <a:endParaRPr lang="en-US" sz="1400" dirty="0"/>
                    </a:p>
                  </a:txBody>
                  <a:tcPr marL="131024" marR="131024"/>
                </a:tc>
                <a:tc>
                  <a:txBody>
                    <a:bodyPr/>
                    <a:lstStyle/>
                    <a:p>
                      <a:pPr algn="ctr"/>
                      <a:r>
                        <a:rPr lang="en-US" sz="1400" dirty="0" smtClean="0"/>
                        <a:t>14%</a:t>
                      </a:r>
                      <a:endParaRPr lang="en-US" sz="1400" dirty="0"/>
                    </a:p>
                  </a:txBody>
                  <a:tcPr marL="131024" marR="131024"/>
                </a:tc>
                <a:tc>
                  <a:txBody>
                    <a:bodyPr/>
                    <a:lstStyle/>
                    <a:p>
                      <a:pPr algn="ctr"/>
                      <a:r>
                        <a:rPr lang="en-US" sz="1400" dirty="0" smtClean="0"/>
                        <a:t>9%</a:t>
                      </a:r>
                      <a:endParaRPr lang="en-US" sz="1400" dirty="0"/>
                    </a:p>
                  </a:txBody>
                  <a:tcPr marL="131024" marR="131024"/>
                </a:tc>
                <a:tc>
                  <a:txBody>
                    <a:bodyPr/>
                    <a:lstStyle/>
                    <a:p>
                      <a:pPr algn="ctr"/>
                      <a:r>
                        <a:rPr lang="en-US" sz="1400" dirty="0" smtClean="0"/>
                        <a:t>0%</a:t>
                      </a:r>
                      <a:endParaRPr lang="en-US" sz="1400" dirty="0"/>
                    </a:p>
                  </a:txBody>
                  <a:tcPr marL="131024" marR="131024"/>
                </a:tc>
                <a:tc>
                  <a:txBody>
                    <a:bodyPr/>
                    <a:lstStyle/>
                    <a:p>
                      <a:pPr algn="ctr"/>
                      <a:r>
                        <a:rPr lang="en-US" sz="1400" dirty="0" smtClean="0">
                          <a:solidFill>
                            <a:schemeClr val="tx1"/>
                          </a:solidFill>
                        </a:rPr>
                        <a:t>23%</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9%</a:t>
                      </a:r>
                      <a:endParaRPr lang="en-US" sz="1400" dirty="0">
                        <a:solidFill>
                          <a:schemeClr val="tx1"/>
                        </a:solidFill>
                      </a:endParaRPr>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ELA11</a:t>
                      </a:r>
                    </a:p>
                  </a:txBody>
                  <a:tcPr marL="131024" marR="131024"/>
                </a:tc>
                <a:tc>
                  <a:txBody>
                    <a:bodyPr/>
                    <a:lstStyle/>
                    <a:p>
                      <a:pPr algn="ctr"/>
                      <a:r>
                        <a:rPr lang="en-US" sz="1400" dirty="0" smtClean="0"/>
                        <a:t>972</a:t>
                      </a:r>
                      <a:endParaRPr lang="en-US" sz="1400" dirty="0"/>
                    </a:p>
                  </a:txBody>
                  <a:tcPr marL="131024" marR="131024"/>
                </a:tc>
                <a:tc>
                  <a:txBody>
                    <a:bodyPr/>
                    <a:lstStyle/>
                    <a:p>
                      <a:pPr algn="ctr"/>
                      <a:r>
                        <a:rPr lang="en-US" sz="1400" dirty="0" smtClean="0"/>
                        <a:t>42%</a:t>
                      </a:r>
                      <a:endParaRPr lang="en-US" sz="1400" dirty="0"/>
                    </a:p>
                  </a:txBody>
                  <a:tcPr marL="131024" marR="131024"/>
                </a:tc>
                <a:tc>
                  <a:txBody>
                    <a:bodyPr/>
                    <a:lstStyle/>
                    <a:p>
                      <a:pPr algn="ctr"/>
                      <a:r>
                        <a:rPr lang="en-US" sz="1400" dirty="0" smtClean="0"/>
                        <a:t>28%</a:t>
                      </a:r>
                      <a:endParaRPr lang="en-US" sz="1400" dirty="0"/>
                    </a:p>
                  </a:txBody>
                  <a:tcPr marL="131024" marR="131024"/>
                </a:tc>
                <a:tc>
                  <a:txBody>
                    <a:bodyPr/>
                    <a:lstStyle/>
                    <a:p>
                      <a:pPr algn="ctr"/>
                      <a:r>
                        <a:rPr lang="en-US" sz="1400" dirty="0" smtClean="0"/>
                        <a:t>20%</a:t>
                      </a:r>
                      <a:endParaRPr lang="en-US" sz="1400" dirty="0"/>
                    </a:p>
                  </a:txBody>
                  <a:tcPr marL="131024" marR="131024"/>
                </a:tc>
                <a:tc>
                  <a:txBody>
                    <a:bodyPr/>
                    <a:lstStyle/>
                    <a:p>
                      <a:pPr algn="ctr"/>
                      <a:r>
                        <a:rPr lang="en-US" sz="1400" dirty="0" smtClean="0"/>
                        <a:t>10%</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solidFill>
                            <a:schemeClr val="tx1"/>
                          </a:solidFill>
                        </a:rPr>
                        <a:t>31%</a:t>
                      </a:r>
                      <a:endParaRPr lang="en-US" sz="1400" dirty="0">
                        <a:solidFill>
                          <a:schemeClr val="tx1"/>
                        </a:solidFill>
                      </a:endParaRPr>
                    </a:p>
                  </a:txBody>
                  <a:tcPr marL="131024" marR="131024">
                    <a:solidFill>
                      <a:schemeClr val="accent1"/>
                    </a:solidFill>
                  </a:tcPr>
                </a:tc>
                <a:tc>
                  <a:txBody>
                    <a:bodyPr/>
                    <a:lstStyle/>
                    <a:p>
                      <a:pPr algn="ctr"/>
                      <a:r>
                        <a:rPr lang="en-US" sz="1400" dirty="0" smtClean="0">
                          <a:solidFill>
                            <a:schemeClr val="tx1"/>
                          </a:solidFill>
                        </a:rPr>
                        <a:t>11%</a:t>
                      </a:r>
                      <a:endParaRPr lang="en-US" sz="1400" dirty="0">
                        <a:solidFill>
                          <a:schemeClr val="tx1"/>
                        </a:solidFill>
                      </a:endParaRPr>
                    </a:p>
                  </a:txBody>
                  <a:tcPr marL="131024" marR="131024">
                    <a:solidFill>
                      <a:schemeClr val="accent1"/>
                    </a:solidFill>
                  </a:tcPr>
                </a:tc>
              </a:tr>
            </a:tbl>
          </a:graphicData>
        </a:graphic>
      </p:graphicFrame>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31</a:t>
            </a:fld>
            <a:endParaRPr lang="en-US" dirty="0">
              <a:solidFill>
                <a:prstClr val="white"/>
              </a:solidFill>
            </a:endParaRPr>
          </a:p>
        </p:txBody>
      </p:sp>
    </p:spTree>
    <p:extLst>
      <p:ext uri="{BB962C8B-B14F-4D97-AF65-F5344CB8AC3E}">
        <p14:creationId xmlns:p14="http://schemas.microsoft.com/office/powerpoint/2010/main" val="221597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453" y="355847"/>
            <a:ext cx="8630215" cy="1054394"/>
          </a:xfrm>
        </p:spPr>
        <p:txBody>
          <a:bodyPr>
            <a:normAutofit/>
          </a:bodyPr>
          <a:lstStyle/>
          <a:p>
            <a:r>
              <a:rPr lang="en-US" b="1" dirty="0"/>
              <a:t>2015 </a:t>
            </a:r>
            <a:r>
              <a:rPr lang="en-US" b="1" dirty="0" smtClean="0"/>
              <a:t>PARCC Mathematics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73734424"/>
              </p:ext>
            </p:extLst>
          </p:nvPr>
        </p:nvGraphicFramePr>
        <p:xfrm>
          <a:off x="228600" y="1524000"/>
          <a:ext cx="8630217" cy="4160520"/>
        </p:xfrm>
        <a:graphic>
          <a:graphicData uri="http://schemas.openxmlformats.org/drawingml/2006/table">
            <a:tbl>
              <a:tblPr firstRow="1" bandRow="1">
                <a:tableStyleId>{5C22544A-7EE6-4342-B048-85BDC9FD1C3A}</a:tableStyleId>
              </a:tblPr>
              <a:tblGrid>
                <a:gridCol w="1156705"/>
                <a:gridCol w="769721"/>
                <a:gridCol w="898012"/>
                <a:gridCol w="963213"/>
                <a:gridCol w="1064893"/>
                <a:gridCol w="1047092"/>
                <a:gridCol w="1060431"/>
                <a:gridCol w="918999"/>
                <a:gridCol w="751151"/>
              </a:tblGrid>
              <a:tr h="370840">
                <a:tc>
                  <a:txBody>
                    <a:bodyPr/>
                    <a:lstStyle/>
                    <a:p>
                      <a:endParaRPr lang="en-US" dirty="0"/>
                    </a:p>
                  </a:txBody>
                  <a:tcPr marL="131024" marR="131024"/>
                </a:tc>
                <a:tc>
                  <a:txBody>
                    <a:bodyPr/>
                    <a:lstStyle/>
                    <a:p>
                      <a:pPr algn="ctr"/>
                      <a:r>
                        <a:rPr lang="en-US" sz="1200" dirty="0" smtClean="0"/>
                        <a:t>Count of Valid Test</a:t>
                      </a:r>
                      <a:r>
                        <a:rPr lang="en-US" sz="1200" baseline="0" dirty="0" smtClean="0"/>
                        <a:t> Scores</a:t>
                      </a:r>
                      <a:endParaRPr lang="en-US" sz="1200" dirty="0"/>
                    </a:p>
                  </a:txBody>
                  <a:tcPr marL="131024" marR="131024"/>
                </a:tc>
                <a:tc>
                  <a:txBody>
                    <a:bodyPr/>
                    <a:lstStyle/>
                    <a:p>
                      <a:pPr algn="ctr"/>
                      <a:r>
                        <a:rPr lang="en-US" sz="1200" dirty="0" smtClean="0"/>
                        <a:t>Not Yet Meeting</a:t>
                      </a:r>
                    </a:p>
                    <a:p>
                      <a:pPr algn="ctr"/>
                      <a:r>
                        <a:rPr lang="en-US" sz="1200" dirty="0" smtClean="0"/>
                        <a:t>(Level</a:t>
                      </a:r>
                      <a:r>
                        <a:rPr lang="en-US" sz="1200" baseline="0" dirty="0" smtClean="0"/>
                        <a:t> 1)</a:t>
                      </a:r>
                      <a:endParaRPr lang="en-US" sz="1200" dirty="0"/>
                    </a:p>
                  </a:txBody>
                  <a:tcPr marL="131024" marR="131024"/>
                </a:tc>
                <a:tc>
                  <a:txBody>
                    <a:bodyPr/>
                    <a:lstStyle/>
                    <a:p>
                      <a:pPr algn="ctr"/>
                      <a:r>
                        <a:rPr lang="en-US" sz="1200" dirty="0" smtClean="0"/>
                        <a:t>Partially</a:t>
                      </a:r>
                    </a:p>
                    <a:p>
                      <a:pPr algn="ctr"/>
                      <a:r>
                        <a:rPr lang="en-US" sz="1200" dirty="0" smtClean="0"/>
                        <a:t>Meeting</a:t>
                      </a:r>
                    </a:p>
                    <a:p>
                      <a:pPr algn="ctr"/>
                      <a:r>
                        <a:rPr lang="en-US" sz="1200" dirty="0" smtClean="0"/>
                        <a:t>(Level 2)</a:t>
                      </a:r>
                      <a:endParaRPr lang="en-US" sz="1200" dirty="0"/>
                    </a:p>
                  </a:txBody>
                  <a:tcPr marL="131024" marR="131024"/>
                </a:tc>
                <a:tc>
                  <a:txBody>
                    <a:bodyPr/>
                    <a:lstStyle/>
                    <a:p>
                      <a:pPr algn="ctr"/>
                      <a:r>
                        <a:rPr lang="en-US" sz="1200" dirty="0" smtClean="0"/>
                        <a:t>Approached</a:t>
                      </a:r>
                    </a:p>
                    <a:p>
                      <a:pPr algn="ctr"/>
                      <a:r>
                        <a:rPr lang="en-US" sz="1200" dirty="0" smtClean="0"/>
                        <a:t>Expectation</a:t>
                      </a:r>
                    </a:p>
                    <a:p>
                      <a:pPr algn="ctr"/>
                      <a:r>
                        <a:rPr lang="en-US" sz="1200" dirty="0" smtClean="0"/>
                        <a:t>(Level 3)</a:t>
                      </a:r>
                      <a:endParaRPr lang="en-US" sz="1200" dirty="0"/>
                    </a:p>
                  </a:txBody>
                  <a:tcPr marL="131024" marR="131024"/>
                </a:tc>
                <a:tc>
                  <a:txBody>
                    <a:bodyPr/>
                    <a:lstStyle/>
                    <a:p>
                      <a:pPr algn="ctr"/>
                      <a:r>
                        <a:rPr lang="en-US" sz="1200" dirty="0" smtClean="0"/>
                        <a:t>Met</a:t>
                      </a:r>
                    </a:p>
                    <a:p>
                      <a:pPr algn="ctr"/>
                      <a:r>
                        <a:rPr lang="en-US" sz="1200" dirty="0" smtClean="0"/>
                        <a:t>Expectation</a:t>
                      </a:r>
                    </a:p>
                    <a:p>
                      <a:pPr algn="ctr"/>
                      <a:r>
                        <a:rPr lang="en-US" sz="1200" dirty="0" smtClean="0"/>
                        <a:t>(Level 4)</a:t>
                      </a:r>
                      <a:endParaRPr lang="en-US" sz="1200" dirty="0"/>
                    </a:p>
                  </a:txBody>
                  <a:tcPr marL="131024" marR="131024"/>
                </a:tc>
                <a:tc>
                  <a:txBody>
                    <a:bodyPr/>
                    <a:lstStyle/>
                    <a:p>
                      <a:pPr algn="ctr"/>
                      <a:r>
                        <a:rPr lang="en-US" sz="1200" dirty="0" smtClean="0"/>
                        <a:t>Exceeded</a:t>
                      </a:r>
                      <a:r>
                        <a:rPr lang="en-US" sz="1200" baseline="0" dirty="0" smtClean="0"/>
                        <a:t> Expectation</a:t>
                      </a:r>
                      <a:r>
                        <a:rPr lang="en-US" sz="1200" dirty="0" smtClean="0"/>
                        <a:t> (Level 5)</a:t>
                      </a:r>
                      <a:endParaRPr lang="en-US" sz="1200" dirty="0"/>
                    </a:p>
                  </a:txBody>
                  <a:tcPr marL="131024" marR="131024"/>
                </a:tc>
                <a:tc>
                  <a:txBody>
                    <a:bodyPr/>
                    <a:lstStyle/>
                    <a:p>
                      <a:pPr algn="ctr"/>
                      <a:r>
                        <a:rPr lang="en-US" sz="1200" dirty="0" smtClean="0"/>
                        <a:t>%</a:t>
                      </a:r>
                    </a:p>
                    <a:p>
                      <a:pPr algn="ctr"/>
                      <a:r>
                        <a:rPr lang="en-US" sz="1200" dirty="0" smtClean="0"/>
                        <a:t> &gt;= Level 3</a:t>
                      </a:r>
                      <a:endParaRPr lang="en-US" sz="1200" dirty="0"/>
                    </a:p>
                  </a:txBody>
                  <a:tcPr marL="131024" marR="131024"/>
                </a:tc>
                <a:tc>
                  <a:txBody>
                    <a:bodyPr/>
                    <a:lstStyle/>
                    <a:p>
                      <a:pPr algn="ctr"/>
                      <a:r>
                        <a:rPr lang="en-US" sz="1200" dirty="0" smtClean="0"/>
                        <a:t>% </a:t>
                      </a:r>
                    </a:p>
                    <a:p>
                      <a:pPr algn="ctr"/>
                      <a:r>
                        <a:rPr lang="en-US" sz="1200" dirty="0" smtClean="0"/>
                        <a:t>&gt;=</a:t>
                      </a:r>
                      <a:r>
                        <a:rPr lang="en-US" sz="1200" baseline="0" dirty="0" smtClean="0"/>
                        <a:t> Level 4</a:t>
                      </a:r>
                      <a:endParaRPr lang="en-US" sz="1200" dirty="0"/>
                    </a:p>
                  </a:txBody>
                  <a:tcPr marL="131024" marR="131024"/>
                </a:tc>
              </a:tr>
              <a:tr h="370840">
                <a:tc>
                  <a:txBody>
                    <a:bodyPr/>
                    <a:lstStyle/>
                    <a:p>
                      <a:pPr algn="ctr"/>
                      <a:r>
                        <a:rPr lang="en-US" sz="1400" dirty="0" smtClean="0"/>
                        <a:t>MATH03</a:t>
                      </a:r>
                      <a:endParaRPr lang="en-US" sz="1400" dirty="0"/>
                    </a:p>
                  </a:txBody>
                  <a:tcPr marL="131024" marR="131024"/>
                </a:tc>
                <a:tc>
                  <a:txBody>
                    <a:bodyPr/>
                    <a:lstStyle/>
                    <a:p>
                      <a:pPr algn="ctr"/>
                      <a:r>
                        <a:rPr lang="en-US" sz="1400" dirty="0" smtClean="0"/>
                        <a:t>2028</a:t>
                      </a:r>
                      <a:endParaRPr lang="en-US" sz="1400" dirty="0"/>
                    </a:p>
                  </a:txBody>
                  <a:tcPr marL="131024" marR="131024"/>
                </a:tc>
                <a:tc>
                  <a:txBody>
                    <a:bodyPr/>
                    <a:lstStyle/>
                    <a:p>
                      <a:pPr algn="ctr"/>
                      <a:r>
                        <a:rPr lang="en-US" sz="1400" dirty="0" smtClean="0"/>
                        <a:t>16%</a:t>
                      </a:r>
                      <a:endParaRPr lang="en-US" sz="1400" dirty="0"/>
                    </a:p>
                  </a:txBody>
                  <a:tcPr marL="131024" marR="131024"/>
                </a:tc>
                <a:tc>
                  <a:txBody>
                    <a:bodyPr/>
                    <a:lstStyle/>
                    <a:p>
                      <a:pPr algn="ctr"/>
                      <a:r>
                        <a:rPr lang="en-US" sz="1400" dirty="0" smtClean="0"/>
                        <a:t>31%</a:t>
                      </a:r>
                      <a:endParaRPr lang="en-US" sz="1400" dirty="0"/>
                    </a:p>
                  </a:txBody>
                  <a:tcPr marL="131024" marR="131024"/>
                </a:tc>
                <a:tc>
                  <a:txBody>
                    <a:bodyPr/>
                    <a:lstStyle/>
                    <a:p>
                      <a:pPr algn="ctr"/>
                      <a:r>
                        <a:rPr lang="en-US" sz="1400" dirty="0" smtClean="0"/>
                        <a:t>32%</a:t>
                      </a:r>
                      <a:endParaRPr lang="en-US" sz="1400" dirty="0"/>
                    </a:p>
                  </a:txBody>
                  <a:tcPr marL="131024" marR="131024"/>
                </a:tc>
                <a:tc>
                  <a:txBody>
                    <a:bodyPr/>
                    <a:lstStyle/>
                    <a:p>
                      <a:pPr algn="ctr"/>
                      <a:r>
                        <a:rPr lang="en-US" sz="1400" dirty="0" smtClean="0"/>
                        <a:t>19%</a:t>
                      </a:r>
                      <a:endParaRPr lang="en-US" sz="1400" dirty="0"/>
                    </a:p>
                  </a:txBody>
                  <a:tcPr marL="131024" marR="131024"/>
                </a:tc>
                <a:tc>
                  <a:txBody>
                    <a:bodyPr/>
                    <a:lstStyle/>
                    <a:p>
                      <a:pPr algn="ctr"/>
                      <a:r>
                        <a:rPr lang="en-US" sz="1400" dirty="0" smtClean="0"/>
                        <a:t>2%</a:t>
                      </a:r>
                      <a:endParaRPr lang="en-US" sz="1400" dirty="0"/>
                    </a:p>
                  </a:txBody>
                  <a:tcPr marL="131024" marR="131024"/>
                </a:tc>
                <a:tc>
                  <a:txBody>
                    <a:bodyPr/>
                    <a:lstStyle/>
                    <a:p>
                      <a:pPr algn="ctr"/>
                      <a:r>
                        <a:rPr lang="en-US" sz="1400" dirty="0" smtClean="0"/>
                        <a:t>53%</a:t>
                      </a:r>
                      <a:endParaRPr lang="en-US" sz="1400" dirty="0"/>
                    </a:p>
                  </a:txBody>
                  <a:tcPr marL="131024" marR="131024">
                    <a:solidFill>
                      <a:schemeClr val="accent1"/>
                    </a:solidFill>
                  </a:tcPr>
                </a:tc>
                <a:tc>
                  <a:txBody>
                    <a:bodyPr/>
                    <a:lstStyle/>
                    <a:p>
                      <a:pPr algn="ctr"/>
                      <a:r>
                        <a:rPr lang="en-US" sz="1400" dirty="0" smtClean="0"/>
                        <a:t>21%</a:t>
                      </a:r>
                      <a:endParaRPr lang="en-US" sz="1400" dirty="0"/>
                    </a:p>
                  </a:txBody>
                  <a:tcPr marL="131024" marR="131024">
                    <a:solidFill>
                      <a:schemeClr val="accent1"/>
                    </a:solidFill>
                  </a:tcPr>
                </a:tc>
              </a:tr>
              <a:tr h="370840">
                <a:tc>
                  <a:txBody>
                    <a:bodyPr/>
                    <a:lstStyle/>
                    <a:p>
                      <a:pPr algn="ctr"/>
                      <a:r>
                        <a:rPr lang="en-US" sz="1400" dirty="0" smtClean="0"/>
                        <a:t>MATH04</a:t>
                      </a:r>
                      <a:endParaRPr lang="en-US" sz="1400" dirty="0"/>
                    </a:p>
                  </a:txBody>
                  <a:tcPr marL="131024" marR="131024"/>
                </a:tc>
                <a:tc>
                  <a:txBody>
                    <a:bodyPr/>
                    <a:lstStyle/>
                    <a:p>
                      <a:pPr algn="ctr"/>
                      <a:r>
                        <a:rPr lang="en-US" sz="1400" dirty="0" smtClean="0"/>
                        <a:t>1867</a:t>
                      </a:r>
                      <a:endParaRPr lang="en-US" sz="1400" dirty="0"/>
                    </a:p>
                  </a:txBody>
                  <a:tcPr marL="131024" marR="131024"/>
                </a:tc>
                <a:tc>
                  <a:txBody>
                    <a:bodyPr/>
                    <a:lstStyle/>
                    <a:p>
                      <a:pPr algn="ctr"/>
                      <a:r>
                        <a:rPr lang="en-US" sz="1400" dirty="0" smtClean="0"/>
                        <a:t>15%</a:t>
                      </a:r>
                      <a:endParaRPr lang="en-US" sz="1400" dirty="0"/>
                    </a:p>
                  </a:txBody>
                  <a:tcPr marL="131024" marR="131024"/>
                </a:tc>
                <a:tc>
                  <a:txBody>
                    <a:bodyPr/>
                    <a:lstStyle/>
                    <a:p>
                      <a:pPr algn="ctr"/>
                      <a:r>
                        <a:rPr lang="en-US" sz="1400" dirty="0" smtClean="0"/>
                        <a:t>36%</a:t>
                      </a:r>
                      <a:endParaRPr lang="en-US" sz="1400" dirty="0"/>
                    </a:p>
                  </a:txBody>
                  <a:tcPr marL="131024" marR="131024"/>
                </a:tc>
                <a:tc>
                  <a:txBody>
                    <a:bodyPr/>
                    <a:lstStyle/>
                    <a:p>
                      <a:pPr algn="ctr"/>
                      <a:r>
                        <a:rPr lang="en-US" sz="1400" dirty="0" smtClean="0"/>
                        <a:t>30%</a:t>
                      </a:r>
                      <a:endParaRPr lang="en-US" sz="1400" dirty="0"/>
                    </a:p>
                  </a:txBody>
                  <a:tcPr marL="131024" marR="131024"/>
                </a:tc>
                <a:tc>
                  <a:txBody>
                    <a:bodyPr/>
                    <a:lstStyle/>
                    <a:p>
                      <a:pPr algn="ctr"/>
                      <a:r>
                        <a:rPr lang="en-US" sz="1400" dirty="0" smtClean="0"/>
                        <a:t>18%</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49%</a:t>
                      </a:r>
                      <a:endParaRPr lang="en-US" sz="1400" dirty="0"/>
                    </a:p>
                  </a:txBody>
                  <a:tcPr marL="131024" marR="131024">
                    <a:solidFill>
                      <a:schemeClr val="accent1"/>
                    </a:solidFill>
                  </a:tcPr>
                </a:tc>
                <a:tc>
                  <a:txBody>
                    <a:bodyPr/>
                    <a:lstStyle/>
                    <a:p>
                      <a:pPr algn="ctr"/>
                      <a:r>
                        <a:rPr lang="en-US" sz="1400" dirty="0" smtClean="0"/>
                        <a:t>19%</a:t>
                      </a:r>
                      <a:endParaRPr lang="en-US" sz="1400" dirty="0"/>
                    </a:p>
                  </a:txBody>
                  <a:tcPr marL="131024" marR="131024">
                    <a:solidFill>
                      <a:schemeClr val="accent1"/>
                    </a:solidFill>
                  </a:tcPr>
                </a:tc>
              </a:tr>
              <a:tr h="370840">
                <a:tc>
                  <a:txBody>
                    <a:bodyPr/>
                    <a:lstStyle/>
                    <a:p>
                      <a:pPr algn="ctr"/>
                      <a:r>
                        <a:rPr lang="en-US" sz="1400" dirty="0" smtClean="0"/>
                        <a:t>MATH05</a:t>
                      </a:r>
                      <a:endParaRPr lang="en-US" sz="1400" dirty="0"/>
                    </a:p>
                  </a:txBody>
                  <a:tcPr marL="131024" marR="131024"/>
                </a:tc>
                <a:tc>
                  <a:txBody>
                    <a:bodyPr/>
                    <a:lstStyle/>
                    <a:p>
                      <a:pPr algn="ctr"/>
                      <a:r>
                        <a:rPr lang="en-US" sz="1400" dirty="0" smtClean="0"/>
                        <a:t>1772</a:t>
                      </a:r>
                      <a:endParaRPr lang="en-US" sz="1400" dirty="0"/>
                    </a:p>
                  </a:txBody>
                  <a:tcPr marL="131024" marR="131024"/>
                </a:tc>
                <a:tc>
                  <a:txBody>
                    <a:bodyPr/>
                    <a:lstStyle/>
                    <a:p>
                      <a:pPr algn="ctr"/>
                      <a:r>
                        <a:rPr lang="en-US" sz="1400" dirty="0" smtClean="0"/>
                        <a:t>12%</a:t>
                      </a:r>
                      <a:endParaRPr lang="en-US" sz="1400" dirty="0"/>
                    </a:p>
                  </a:txBody>
                  <a:tcPr marL="131024" marR="131024"/>
                </a:tc>
                <a:tc>
                  <a:txBody>
                    <a:bodyPr/>
                    <a:lstStyle/>
                    <a:p>
                      <a:pPr algn="ctr"/>
                      <a:r>
                        <a:rPr lang="en-US" sz="1400" dirty="0" smtClean="0"/>
                        <a:t>33%</a:t>
                      </a:r>
                      <a:endParaRPr lang="en-US" sz="1400" dirty="0"/>
                    </a:p>
                  </a:txBody>
                  <a:tcPr marL="131024" marR="131024"/>
                </a:tc>
                <a:tc>
                  <a:txBody>
                    <a:bodyPr/>
                    <a:lstStyle/>
                    <a:p>
                      <a:pPr algn="ctr"/>
                      <a:r>
                        <a:rPr lang="en-US" sz="1400" dirty="0" smtClean="0"/>
                        <a:t>34%</a:t>
                      </a:r>
                      <a:endParaRPr lang="en-US" sz="1400" dirty="0"/>
                    </a:p>
                  </a:txBody>
                  <a:tcPr marL="131024" marR="131024"/>
                </a:tc>
                <a:tc>
                  <a:txBody>
                    <a:bodyPr/>
                    <a:lstStyle/>
                    <a:p>
                      <a:pPr algn="ctr"/>
                      <a:r>
                        <a:rPr lang="en-US" sz="1400" dirty="0" smtClean="0"/>
                        <a:t>19%</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54%</a:t>
                      </a:r>
                      <a:endParaRPr lang="en-US" sz="1400" dirty="0"/>
                    </a:p>
                  </a:txBody>
                  <a:tcPr marL="131024" marR="131024">
                    <a:solidFill>
                      <a:schemeClr val="accent1"/>
                    </a:solidFill>
                  </a:tcPr>
                </a:tc>
                <a:tc>
                  <a:txBody>
                    <a:bodyPr/>
                    <a:lstStyle/>
                    <a:p>
                      <a:pPr algn="ctr"/>
                      <a:r>
                        <a:rPr lang="en-US" sz="1400" dirty="0" smtClean="0"/>
                        <a:t>20%</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MATH06</a:t>
                      </a:r>
                    </a:p>
                  </a:txBody>
                  <a:tcPr marL="131024" marR="131024"/>
                </a:tc>
                <a:tc>
                  <a:txBody>
                    <a:bodyPr/>
                    <a:lstStyle/>
                    <a:p>
                      <a:pPr algn="ctr"/>
                      <a:r>
                        <a:rPr lang="en-US" sz="1400" dirty="0" smtClean="0"/>
                        <a:t>1724</a:t>
                      </a:r>
                      <a:endParaRPr lang="en-US" sz="1400" dirty="0"/>
                    </a:p>
                  </a:txBody>
                  <a:tcPr marL="131024" marR="131024"/>
                </a:tc>
                <a:tc>
                  <a:txBody>
                    <a:bodyPr/>
                    <a:lstStyle/>
                    <a:p>
                      <a:pPr algn="ctr"/>
                      <a:r>
                        <a:rPr lang="en-US" sz="1400" dirty="0" smtClean="0"/>
                        <a:t>16%</a:t>
                      </a:r>
                      <a:endParaRPr lang="en-US" sz="1400" dirty="0"/>
                    </a:p>
                  </a:txBody>
                  <a:tcPr marL="131024" marR="131024"/>
                </a:tc>
                <a:tc>
                  <a:txBody>
                    <a:bodyPr/>
                    <a:lstStyle/>
                    <a:p>
                      <a:pPr algn="ctr"/>
                      <a:r>
                        <a:rPr lang="en-US" sz="1400" dirty="0" smtClean="0"/>
                        <a:t>37%</a:t>
                      </a:r>
                      <a:endParaRPr lang="en-US" sz="1400" dirty="0"/>
                    </a:p>
                  </a:txBody>
                  <a:tcPr marL="131024" marR="131024"/>
                </a:tc>
                <a:tc>
                  <a:txBody>
                    <a:bodyPr/>
                    <a:lstStyle/>
                    <a:p>
                      <a:pPr algn="ctr"/>
                      <a:r>
                        <a:rPr lang="en-US" sz="1400" dirty="0" smtClean="0"/>
                        <a:t>30%</a:t>
                      </a:r>
                      <a:endParaRPr lang="en-US" sz="1400" dirty="0"/>
                    </a:p>
                  </a:txBody>
                  <a:tcPr marL="131024" marR="131024"/>
                </a:tc>
                <a:tc>
                  <a:txBody>
                    <a:bodyPr/>
                    <a:lstStyle/>
                    <a:p>
                      <a:pPr algn="ctr"/>
                      <a:r>
                        <a:rPr lang="en-US" sz="1400" dirty="0" smtClean="0"/>
                        <a:t>16%</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47%</a:t>
                      </a:r>
                      <a:endParaRPr lang="en-US" sz="1400" dirty="0"/>
                    </a:p>
                  </a:txBody>
                  <a:tcPr marL="131024" marR="131024">
                    <a:solidFill>
                      <a:schemeClr val="accent1"/>
                    </a:solidFill>
                  </a:tcPr>
                </a:tc>
                <a:tc>
                  <a:txBody>
                    <a:bodyPr/>
                    <a:lstStyle/>
                    <a:p>
                      <a:pPr algn="ctr"/>
                      <a:r>
                        <a:rPr lang="en-US" sz="1400" dirty="0" smtClean="0"/>
                        <a:t>17%</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MATH07</a:t>
                      </a:r>
                    </a:p>
                  </a:txBody>
                  <a:tcPr marL="131024" marR="131024"/>
                </a:tc>
                <a:tc>
                  <a:txBody>
                    <a:bodyPr/>
                    <a:lstStyle/>
                    <a:p>
                      <a:pPr algn="ctr"/>
                      <a:r>
                        <a:rPr lang="en-US" sz="1400" dirty="0" smtClean="0"/>
                        <a:t>1748</a:t>
                      </a:r>
                      <a:endParaRPr lang="en-US" sz="1400" dirty="0"/>
                    </a:p>
                  </a:txBody>
                  <a:tcPr marL="131024" marR="131024"/>
                </a:tc>
                <a:tc>
                  <a:txBody>
                    <a:bodyPr/>
                    <a:lstStyle/>
                    <a:p>
                      <a:pPr algn="ctr"/>
                      <a:r>
                        <a:rPr lang="en-US" sz="1400" dirty="0" smtClean="0"/>
                        <a:t>15%</a:t>
                      </a:r>
                      <a:endParaRPr lang="en-US" sz="1400" dirty="0"/>
                    </a:p>
                  </a:txBody>
                  <a:tcPr marL="131024" marR="131024"/>
                </a:tc>
                <a:tc>
                  <a:txBody>
                    <a:bodyPr/>
                    <a:lstStyle/>
                    <a:p>
                      <a:pPr algn="ctr"/>
                      <a:r>
                        <a:rPr lang="en-US" sz="1400" dirty="0" smtClean="0"/>
                        <a:t>37%</a:t>
                      </a:r>
                      <a:endParaRPr lang="en-US" sz="1400" dirty="0"/>
                    </a:p>
                  </a:txBody>
                  <a:tcPr marL="131024" marR="131024"/>
                </a:tc>
                <a:tc>
                  <a:txBody>
                    <a:bodyPr/>
                    <a:lstStyle/>
                    <a:p>
                      <a:pPr algn="ctr"/>
                      <a:r>
                        <a:rPr lang="en-US" sz="1400" dirty="0" smtClean="0"/>
                        <a:t>31%</a:t>
                      </a:r>
                      <a:endParaRPr lang="en-US" sz="1400" dirty="0"/>
                    </a:p>
                  </a:txBody>
                  <a:tcPr marL="131024" marR="131024"/>
                </a:tc>
                <a:tc>
                  <a:txBody>
                    <a:bodyPr/>
                    <a:lstStyle/>
                    <a:p>
                      <a:pPr algn="ctr"/>
                      <a:r>
                        <a:rPr lang="en-US" sz="1400" dirty="0" smtClean="0"/>
                        <a:t>17%</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49%</a:t>
                      </a:r>
                      <a:endParaRPr lang="en-US" sz="1400" dirty="0"/>
                    </a:p>
                  </a:txBody>
                  <a:tcPr marL="131024" marR="131024">
                    <a:solidFill>
                      <a:schemeClr val="accent1"/>
                    </a:solidFill>
                  </a:tcPr>
                </a:tc>
                <a:tc>
                  <a:txBody>
                    <a:bodyPr/>
                    <a:lstStyle/>
                    <a:p>
                      <a:pPr algn="ctr"/>
                      <a:r>
                        <a:rPr lang="en-US" sz="1400" dirty="0" smtClean="0"/>
                        <a:t>18%</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MATH08</a:t>
                      </a:r>
                    </a:p>
                  </a:txBody>
                  <a:tcPr marL="131024" marR="131024"/>
                </a:tc>
                <a:tc>
                  <a:txBody>
                    <a:bodyPr/>
                    <a:lstStyle/>
                    <a:p>
                      <a:pPr algn="ctr"/>
                      <a:r>
                        <a:rPr lang="en-US" sz="1400" dirty="0" smtClean="0"/>
                        <a:t>1495</a:t>
                      </a:r>
                      <a:endParaRPr lang="en-US" sz="1400" dirty="0"/>
                    </a:p>
                  </a:txBody>
                  <a:tcPr marL="131024" marR="131024"/>
                </a:tc>
                <a:tc>
                  <a:txBody>
                    <a:bodyPr/>
                    <a:lstStyle/>
                    <a:p>
                      <a:pPr algn="ctr"/>
                      <a:r>
                        <a:rPr lang="en-US" sz="1400" dirty="0" smtClean="0"/>
                        <a:t>34%</a:t>
                      </a:r>
                      <a:endParaRPr lang="en-US" sz="1400" dirty="0"/>
                    </a:p>
                  </a:txBody>
                  <a:tcPr marL="131024" marR="131024"/>
                </a:tc>
                <a:tc>
                  <a:txBody>
                    <a:bodyPr/>
                    <a:lstStyle/>
                    <a:p>
                      <a:pPr algn="ctr"/>
                      <a:r>
                        <a:rPr lang="en-US" sz="1400" dirty="0" smtClean="0"/>
                        <a:t>33%</a:t>
                      </a:r>
                      <a:endParaRPr lang="en-US" sz="1400" dirty="0"/>
                    </a:p>
                  </a:txBody>
                  <a:tcPr marL="131024" marR="131024"/>
                </a:tc>
                <a:tc>
                  <a:txBody>
                    <a:bodyPr/>
                    <a:lstStyle/>
                    <a:p>
                      <a:pPr algn="ctr"/>
                      <a:r>
                        <a:rPr lang="en-US" sz="1400" dirty="0" smtClean="0"/>
                        <a:t>22%</a:t>
                      </a:r>
                      <a:endParaRPr lang="en-US" sz="1400" dirty="0"/>
                    </a:p>
                  </a:txBody>
                  <a:tcPr marL="131024" marR="131024"/>
                </a:tc>
                <a:tc>
                  <a:txBody>
                    <a:bodyPr/>
                    <a:lstStyle/>
                    <a:p>
                      <a:pPr algn="ctr"/>
                      <a:r>
                        <a:rPr lang="en-US" sz="1400" dirty="0" smtClean="0"/>
                        <a:t>10%</a:t>
                      </a:r>
                      <a:endParaRPr lang="en-US" sz="1400" dirty="0"/>
                    </a:p>
                  </a:txBody>
                  <a:tcPr marL="131024" marR="131024"/>
                </a:tc>
                <a:tc>
                  <a:txBody>
                    <a:bodyPr/>
                    <a:lstStyle/>
                    <a:p>
                      <a:pPr algn="ctr"/>
                      <a:r>
                        <a:rPr lang="en-US" sz="1400" dirty="0" smtClean="0"/>
                        <a:t>0%</a:t>
                      </a:r>
                      <a:endParaRPr lang="en-US" sz="1400" dirty="0"/>
                    </a:p>
                  </a:txBody>
                  <a:tcPr marL="131024" marR="131024"/>
                </a:tc>
                <a:tc>
                  <a:txBody>
                    <a:bodyPr/>
                    <a:lstStyle/>
                    <a:p>
                      <a:pPr algn="ctr"/>
                      <a:r>
                        <a:rPr lang="en-US" sz="1400" dirty="0" smtClean="0"/>
                        <a:t>32%</a:t>
                      </a:r>
                      <a:endParaRPr lang="en-US" sz="1400" dirty="0"/>
                    </a:p>
                  </a:txBody>
                  <a:tcPr marL="131024" marR="131024">
                    <a:solidFill>
                      <a:schemeClr val="accent1"/>
                    </a:solidFill>
                  </a:tcPr>
                </a:tc>
                <a:tc>
                  <a:txBody>
                    <a:bodyPr/>
                    <a:lstStyle/>
                    <a:p>
                      <a:pPr algn="ctr"/>
                      <a:r>
                        <a:rPr lang="en-US" sz="1400" dirty="0" smtClean="0"/>
                        <a:t>10%</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ALG01</a:t>
                      </a:r>
                    </a:p>
                  </a:txBody>
                  <a:tcPr marL="131024" marR="131024"/>
                </a:tc>
                <a:tc>
                  <a:txBody>
                    <a:bodyPr/>
                    <a:lstStyle/>
                    <a:p>
                      <a:pPr algn="ctr"/>
                      <a:r>
                        <a:rPr lang="en-US" sz="1400" dirty="0" smtClean="0"/>
                        <a:t>1494</a:t>
                      </a:r>
                      <a:endParaRPr lang="en-US" sz="1400" dirty="0"/>
                    </a:p>
                  </a:txBody>
                  <a:tcPr marL="131024" marR="131024"/>
                </a:tc>
                <a:tc>
                  <a:txBody>
                    <a:bodyPr/>
                    <a:lstStyle/>
                    <a:p>
                      <a:pPr algn="ctr"/>
                      <a:r>
                        <a:rPr lang="en-US" sz="1400" dirty="0" smtClean="0"/>
                        <a:t>25%</a:t>
                      </a:r>
                      <a:endParaRPr lang="en-US" sz="1400" dirty="0"/>
                    </a:p>
                  </a:txBody>
                  <a:tcPr marL="131024" marR="131024"/>
                </a:tc>
                <a:tc>
                  <a:txBody>
                    <a:bodyPr/>
                    <a:lstStyle/>
                    <a:p>
                      <a:pPr algn="ctr"/>
                      <a:r>
                        <a:rPr lang="en-US" sz="1400" dirty="0" smtClean="0"/>
                        <a:t>37%</a:t>
                      </a:r>
                      <a:endParaRPr lang="en-US" sz="1400" dirty="0"/>
                    </a:p>
                  </a:txBody>
                  <a:tcPr marL="131024" marR="131024"/>
                </a:tc>
                <a:tc>
                  <a:txBody>
                    <a:bodyPr/>
                    <a:lstStyle/>
                    <a:p>
                      <a:pPr algn="ctr"/>
                      <a:r>
                        <a:rPr lang="en-US" sz="1400" dirty="0" smtClean="0"/>
                        <a:t>22%</a:t>
                      </a:r>
                      <a:endParaRPr lang="en-US" sz="1400" dirty="0"/>
                    </a:p>
                  </a:txBody>
                  <a:tcPr marL="131024" marR="131024"/>
                </a:tc>
                <a:tc>
                  <a:txBody>
                    <a:bodyPr/>
                    <a:lstStyle/>
                    <a:p>
                      <a:pPr algn="ctr"/>
                      <a:r>
                        <a:rPr lang="en-US" sz="1400" dirty="0" smtClean="0"/>
                        <a:t>15%</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38%</a:t>
                      </a:r>
                      <a:endParaRPr lang="en-US" sz="1400" dirty="0"/>
                    </a:p>
                  </a:txBody>
                  <a:tcPr marL="131024" marR="131024">
                    <a:solidFill>
                      <a:schemeClr val="accent1"/>
                    </a:solidFill>
                  </a:tcPr>
                </a:tc>
                <a:tc>
                  <a:txBody>
                    <a:bodyPr/>
                    <a:lstStyle/>
                    <a:p>
                      <a:pPr algn="ctr"/>
                      <a:r>
                        <a:rPr lang="en-US" sz="1400" dirty="0" smtClean="0"/>
                        <a:t>16%</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GEO</a:t>
                      </a:r>
                    </a:p>
                  </a:txBody>
                  <a:tcPr marL="131024" marR="131024"/>
                </a:tc>
                <a:tc>
                  <a:txBody>
                    <a:bodyPr/>
                    <a:lstStyle/>
                    <a:p>
                      <a:pPr algn="ctr"/>
                      <a:r>
                        <a:rPr lang="en-US" sz="1400" dirty="0" smtClean="0"/>
                        <a:t>1096</a:t>
                      </a:r>
                      <a:endParaRPr lang="en-US" sz="1400" dirty="0"/>
                    </a:p>
                  </a:txBody>
                  <a:tcPr marL="131024" marR="131024"/>
                </a:tc>
                <a:tc>
                  <a:txBody>
                    <a:bodyPr/>
                    <a:lstStyle/>
                    <a:p>
                      <a:pPr algn="ctr"/>
                      <a:r>
                        <a:rPr lang="en-US" sz="1400" dirty="0" smtClean="0"/>
                        <a:t>31%</a:t>
                      </a:r>
                      <a:endParaRPr lang="en-US" sz="1400" dirty="0"/>
                    </a:p>
                  </a:txBody>
                  <a:tcPr marL="131024" marR="131024"/>
                </a:tc>
                <a:tc>
                  <a:txBody>
                    <a:bodyPr/>
                    <a:lstStyle/>
                    <a:p>
                      <a:pPr algn="ctr"/>
                      <a:r>
                        <a:rPr lang="en-US" sz="1400" dirty="0" smtClean="0"/>
                        <a:t>55%</a:t>
                      </a:r>
                      <a:endParaRPr lang="en-US" sz="1400" dirty="0"/>
                    </a:p>
                  </a:txBody>
                  <a:tcPr marL="131024" marR="131024"/>
                </a:tc>
                <a:tc>
                  <a:txBody>
                    <a:bodyPr/>
                    <a:lstStyle/>
                    <a:p>
                      <a:pPr algn="ctr"/>
                      <a:r>
                        <a:rPr lang="en-US" sz="1400" dirty="0" smtClean="0"/>
                        <a:t>12%</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0%</a:t>
                      </a:r>
                      <a:endParaRPr lang="en-US" sz="1400" dirty="0"/>
                    </a:p>
                  </a:txBody>
                  <a:tcPr marL="131024" marR="131024"/>
                </a:tc>
                <a:tc>
                  <a:txBody>
                    <a:bodyPr/>
                    <a:lstStyle/>
                    <a:p>
                      <a:pPr algn="ctr"/>
                      <a:r>
                        <a:rPr lang="en-US" sz="1400" dirty="0" smtClean="0"/>
                        <a:t>13%</a:t>
                      </a:r>
                      <a:endParaRPr lang="en-US" sz="1400" dirty="0"/>
                    </a:p>
                  </a:txBody>
                  <a:tcPr marL="131024" marR="131024">
                    <a:solidFill>
                      <a:schemeClr val="accent1"/>
                    </a:solidFill>
                  </a:tcPr>
                </a:tc>
                <a:tc>
                  <a:txBody>
                    <a:bodyPr/>
                    <a:lstStyle/>
                    <a:p>
                      <a:pPr algn="ctr"/>
                      <a:r>
                        <a:rPr lang="en-US" sz="1400" dirty="0" smtClean="0"/>
                        <a:t>1%</a:t>
                      </a:r>
                      <a:endParaRPr lang="en-US" sz="1400" dirty="0"/>
                    </a:p>
                  </a:txBody>
                  <a:tcPr marL="131024" marR="131024">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ALG02</a:t>
                      </a:r>
                    </a:p>
                  </a:txBody>
                  <a:tcPr marL="131024" marR="131024"/>
                </a:tc>
                <a:tc>
                  <a:txBody>
                    <a:bodyPr/>
                    <a:lstStyle/>
                    <a:p>
                      <a:pPr algn="ctr"/>
                      <a:r>
                        <a:rPr lang="en-US" sz="1400" dirty="0" smtClean="0"/>
                        <a:t>820</a:t>
                      </a:r>
                      <a:endParaRPr lang="en-US" sz="1400" dirty="0"/>
                    </a:p>
                  </a:txBody>
                  <a:tcPr marL="131024" marR="131024"/>
                </a:tc>
                <a:tc>
                  <a:txBody>
                    <a:bodyPr/>
                    <a:lstStyle/>
                    <a:p>
                      <a:pPr algn="ctr"/>
                      <a:r>
                        <a:rPr lang="en-US" sz="1400" dirty="0" smtClean="0"/>
                        <a:t>70%</a:t>
                      </a:r>
                      <a:endParaRPr lang="en-US" sz="1400" dirty="0"/>
                    </a:p>
                  </a:txBody>
                  <a:tcPr marL="131024" marR="131024"/>
                </a:tc>
                <a:tc>
                  <a:txBody>
                    <a:bodyPr/>
                    <a:lstStyle/>
                    <a:p>
                      <a:pPr algn="ctr"/>
                      <a:r>
                        <a:rPr lang="en-US" sz="1400" dirty="0" smtClean="0"/>
                        <a:t>24%</a:t>
                      </a:r>
                      <a:endParaRPr lang="en-US" sz="1400" dirty="0"/>
                    </a:p>
                  </a:txBody>
                  <a:tcPr marL="131024" marR="131024"/>
                </a:tc>
                <a:tc>
                  <a:txBody>
                    <a:bodyPr/>
                    <a:lstStyle/>
                    <a:p>
                      <a:pPr algn="ctr"/>
                      <a:r>
                        <a:rPr lang="en-US" sz="1400" dirty="0" smtClean="0"/>
                        <a:t>5%</a:t>
                      </a:r>
                      <a:endParaRPr lang="en-US" sz="1400" dirty="0"/>
                    </a:p>
                  </a:txBody>
                  <a:tcPr marL="131024" marR="131024"/>
                </a:tc>
                <a:tc>
                  <a:txBody>
                    <a:bodyPr/>
                    <a:lstStyle/>
                    <a:p>
                      <a:pPr algn="ctr"/>
                      <a:r>
                        <a:rPr lang="en-US" sz="1400" dirty="0" smtClean="0"/>
                        <a:t>1%</a:t>
                      </a:r>
                      <a:endParaRPr lang="en-US" sz="1400" dirty="0"/>
                    </a:p>
                  </a:txBody>
                  <a:tcPr marL="131024" marR="131024"/>
                </a:tc>
                <a:tc>
                  <a:txBody>
                    <a:bodyPr/>
                    <a:lstStyle/>
                    <a:p>
                      <a:pPr algn="ctr"/>
                      <a:r>
                        <a:rPr lang="en-US" sz="1400" dirty="0" smtClean="0"/>
                        <a:t>0%</a:t>
                      </a:r>
                      <a:endParaRPr lang="en-US" sz="1400" dirty="0"/>
                    </a:p>
                  </a:txBody>
                  <a:tcPr marL="131024" marR="131024"/>
                </a:tc>
                <a:tc>
                  <a:txBody>
                    <a:bodyPr/>
                    <a:lstStyle/>
                    <a:p>
                      <a:pPr algn="ctr"/>
                      <a:r>
                        <a:rPr lang="en-US" sz="1400" dirty="0" smtClean="0"/>
                        <a:t>6%</a:t>
                      </a:r>
                      <a:endParaRPr lang="en-US" sz="1400" dirty="0"/>
                    </a:p>
                  </a:txBody>
                  <a:tcPr marL="131024" marR="131024">
                    <a:solidFill>
                      <a:schemeClr val="accent1"/>
                    </a:solidFill>
                  </a:tcPr>
                </a:tc>
                <a:tc>
                  <a:txBody>
                    <a:bodyPr/>
                    <a:lstStyle/>
                    <a:p>
                      <a:pPr algn="ctr"/>
                      <a:r>
                        <a:rPr lang="en-US" sz="1400" dirty="0" smtClean="0"/>
                        <a:t>1%</a:t>
                      </a:r>
                      <a:endParaRPr lang="en-US" sz="1400" dirty="0"/>
                    </a:p>
                  </a:txBody>
                  <a:tcPr marL="131024" marR="131024">
                    <a:solidFill>
                      <a:schemeClr val="accent1"/>
                    </a:solidFill>
                  </a:tcPr>
                </a:tc>
              </a:tr>
            </a:tbl>
          </a:graphicData>
        </a:graphic>
      </p:graphicFrame>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32</a:t>
            </a:fld>
            <a:endParaRPr lang="en-US" dirty="0">
              <a:solidFill>
                <a:prstClr val="white"/>
              </a:solidFill>
            </a:endParaRPr>
          </a:p>
        </p:txBody>
      </p:sp>
    </p:spTree>
    <p:extLst>
      <p:ext uri="{BB962C8B-B14F-4D97-AF65-F5344CB8AC3E}">
        <p14:creationId xmlns:p14="http://schemas.microsoft.com/office/powerpoint/2010/main" val="253957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“Top PARCC Scores in Passaic County”</a:t>
            </a:r>
            <a:br>
              <a:rPr lang="en-US" dirty="0" smtClean="0"/>
            </a:br>
            <a:r>
              <a:rPr lang="en-US" sz="2000" dirty="0" smtClean="0"/>
              <a:t>(NJ.com- February 3, 2016)</a:t>
            </a:r>
            <a:endParaRPr lang="en-US" sz="2000" dirty="0"/>
          </a:p>
        </p:txBody>
      </p:sp>
      <p:sp>
        <p:nvSpPr>
          <p:cNvPr id="3" name="Content Placeholder 2"/>
          <p:cNvSpPr>
            <a:spLocks noGrp="1"/>
          </p:cNvSpPr>
          <p:nvPr>
            <p:ph idx="1"/>
          </p:nvPr>
        </p:nvSpPr>
        <p:spPr>
          <a:xfrm>
            <a:off x="381000" y="2057400"/>
            <a:ext cx="8229600" cy="4343400"/>
          </a:xfrm>
        </p:spPr>
        <p:txBody>
          <a:bodyPr>
            <a:normAutofit fontScale="70000" lnSpcReduction="20000"/>
          </a:bodyPr>
          <a:lstStyle/>
          <a:p>
            <a:r>
              <a:rPr lang="en-US" b="1" dirty="0"/>
              <a:t>PASSAIC COUNTY MATH</a:t>
            </a:r>
            <a:endParaRPr lang="en-US" dirty="0"/>
          </a:p>
          <a:p>
            <a:pPr lvl="1">
              <a:buFont typeface="Wingdings" panose="05000000000000000000" pitchFamily="2" charset="2"/>
              <a:buChar char="ü"/>
            </a:pPr>
            <a:r>
              <a:rPr lang="en-US" dirty="0"/>
              <a:t>Third grade, school: Paterson, School 28, </a:t>
            </a:r>
            <a:r>
              <a:rPr lang="en-US" dirty="0" smtClean="0"/>
              <a:t>76.9%</a:t>
            </a:r>
          </a:p>
          <a:p>
            <a:pPr lvl="1">
              <a:buFont typeface="Wingdings" panose="05000000000000000000" pitchFamily="2" charset="2"/>
              <a:buChar char="ü"/>
            </a:pPr>
            <a:r>
              <a:rPr lang="en-US" dirty="0" smtClean="0"/>
              <a:t>Fourth </a:t>
            </a:r>
            <a:r>
              <a:rPr lang="en-US" dirty="0"/>
              <a:t>grade, school: Paterson, School 28, </a:t>
            </a:r>
            <a:r>
              <a:rPr lang="en-US" dirty="0" smtClean="0"/>
              <a:t>23.1%</a:t>
            </a:r>
          </a:p>
          <a:p>
            <a:pPr lvl="1">
              <a:buFont typeface="Wingdings" panose="05000000000000000000" pitchFamily="2" charset="2"/>
              <a:buChar char="ü"/>
            </a:pPr>
            <a:r>
              <a:rPr lang="en-US" dirty="0" smtClean="0"/>
              <a:t>Fifth </a:t>
            </a:r>
            <a:r>
              <a:rPr lang="en-US" dirty="0"/>
              <a:t>grade, school: Paterson, School 28, </a:t>
            </a:r>
            <a:r>
              <a:rPr lang="en-US" dirty="0" smtClean="0"/>
              <a:t>46.7%</a:t>
            </a:r>
          </a:p>
          <a:p>
            <a:pPr lvl="1">
              <a:buFont typeface="Wingdings" panose="05000000000000000000" pitchFamily="2" charset="2"/>
              <a:buChar char="ü"/>
            </a:pPr>
            <a:r>
              <a:rPr lang="en-US" dirty="0" smtClean="0"/>
              <a:t>Sixth </a:t>
            </a:r>
            <a:r>
              <a:rPr lang="en-US" dirty="0"/>
              <a:t>grade, school: Paterson, School 28, </a:t>
            </a:r>
            <a:r>
              <a:rPr lang="en-US" dirty="0" smtClean="0"/>
              <a:t>40.5%</a:t>
            </a:r>
          </a:p>
          <a:p>
            <a:pPr marL="457200" lvl="1" indent="0">
              <a:buNone/>
            </a:pPr>
            <a:endParaRPr lang="en-US" dirty="0" smtClean="0"/>
          </a:p>
          <a:p>
            <a:r>
              <a:rPr lang="en-US" b="1" dirty="0" smtClean="0"/>
              <a:t>PASSAIC </a:t>
            </a:r>
            <a:r>
              <a:rPr lang="en-US" b="1" dirty="0"/>
              <a:t>COUNTY LANGUAGE ARTS</a:t>
            </a:r>
            <a:endParaRPr lang="en-US" dirty="0"/>
          </a:p>
          <a:p>
            <a:pPr marL="803275" indent="-457200">
              <a:buFont typeface="Wingdings" panose="05000000000000000000" pitchFamily="2" charset="2"/>
              <a:buChar char="ü"/>
            </a:pPr>
            <a:r>
              <a:rPr lang="en-US" dirty="0" smtClean="0"/>
              <a:t>Third </a:t>
            </a:r>
            <a:r>
              <a:rPr lang="en-US" dirty="0"/>
              <a:t>grade, school: Paterson, School 28, </a:t>
            </a:r>
            <a:r>
              <a:rPr lang="en-US" dirty="0" smtClean="0"/>
              <a:t>23.1%</a:t>
            </a:r>
          </a:p>
          <a:p>
            <a:pPr marL="803275" indent="-457200">
              <a:buFont typeface="Wingdings" panose="05000000000000000000" pitchFamily="2" charset="2"/>
              <a:buChar char="ü"/>
            </a:pPr>
            <a:r>
              <a:rPr lang="en-US" dirty="0" smtClean="0"/>
              <a:t>Sixth </a:t>
            </a:r>
            <a:r>
              <a:rPr lang="en-US" dirty="0"/>
              <a:t>grade, school: Paterson, School 28, </a:t>
            </a:r>
            <a:r>
              <a:rPr lang="en-US" dirty="0" smtClean="0"/>
              <a:t>35.1%</a:t>
            </a:r>
          </a:p>
          <a:p>
            <a:pPr marL="803275" indent="-457200">
              <a:buFont typeface="Wingdings" panose="05000000000000000000" pitchFamily="2" charset="2"/>
              <a:buChar char="ü"/>
            </a:pPr>
            <a:r>
              <a:rPr lang="en-US" dirty="0" smtClean="0"/>
              <a:t>Seventh </a:t>
            </a:r>
            <a:r>
              <a:rPr lang="en-US" dirty="0"/>
              <a:t>grade, school: Paterson, School 28, </a:t>
            </a:r>
            <a:r>
              <a:rPr lang="en-US" dirty="0" smtClean="0"/>
              <a:t>61.2%</a:t>
            </a:r>
          </a:p>
          <a:p>
            <a:pPr marL="803275" indent="-457200">
              <a:buFont typeface="Wingdings" panose="05000000000000000000" pitchFamily="2" charset="2"/>
              <a:buChar char="ü"/>
            </a:pPr>
            <a:r>
              <a:rPr lang="en-US" dirty="0" smtClean="0"/>
              <a:t>Eighth </a:t>
            </a:r>
            <a:r>
              <a:rPr lang="en-US" dirty="0"/>
              <a:t>grade, school: Paterson, School 28, </a:t>
            </a:r>
            <a:r>
              <a:rPr lang="en-US" dirty="0" smtClean="0"/>
              <a:t>40.6%</a:t>
            </a:r>
          </a:p>
          <a:p>
            <a:pPr marL="803275" indent="-457200">
              <a:buFont typeface="Wingdings" panose="05000000000000000000" pitchFamily="2" charset="2"/>
              <a:buChar char="ü"/>
            </a:pPr>
            <a:endParaRPr lang="en-US" dirty="0"/>
          </a:p>
          <a:p>
            <a:pPr marL="346075" indent="0">
              <a:buNone/>
            </a:pPr>
            <a:r>
              <a:rPr lang="en-US" dirty="0" smtClean="0"/>
              <a:t>						</a:t>
            </a:r>
            <a:endParaRPr lang="en-US" dirty="0"/>
          </a:p>
        </p:txBody>
      </p:sp>
      <p:sp>
        <p:nvSpPr>
          <p:cNvPr id="4" name="Slide Number Placeholder 1"/>
          <p:cNvSpPr>
            <a:spLocks noGrp="1"/>
          </p:cNvSpPr>
          <p:nvPr>
            <p:ph type="sldNum" sz="quarter" idx="12"/>
          </p:nvPr>
        </p:nvSpPr>
        <p:spPr>
          <a:xfrm>
            <a:off x="457200" y="6248400"/>
            <a:ext cx="2133600" cy="365125"/>
          </a:xfrm>
        </p:spPr>
        <p:txBody>
          <a:bodyPr/>
          <a:lstStyle/>
          <a:p>
            <a:pPr algn="l"/>
            <a:fld id="{BF065549-2B79-41AC-B667-BBEEF18D3741}" type="slidenum">
              <a:rPr lang="en-US" smtClean="0">
                <a:solidFill>
                  <a:prstClr val="white"/>
                </a:solidFill>
              </a:rPr>
              <a:pPr algn="l"/>
              <a:t>33</a:t>
            </a:fld>
            <a:endParaRPr lang="en-US" dirty="0">
              <a:solidFill>
                <a:prstClr val="white"/>
              </a:solidFill>
            </a:endParaRPr>
          </a:p>
        </p:txBody>
      </p:sp>
    </p:spTree>
    <p:extLst>
      <p:ext uri="{BB962C8B-B14F-4D97-AF65-F5344CB8AC3E}">
        <p14:creationId xmlns:p14="http://schemas.microsoft.com/office/powerpoint/2010/main" val="286364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39514380"/>
              </p:ext>
            </p:extLst>
          </p:nvPr>
        </p:nvGraphicFramePr>
        <p:xfrm>
          <a:off x="1447800" y="609600"/>
          <a:ext cx="6019799" cy="5297043"/>
        </p:xfrm>
        <a:graphic>
          <a:graphicData uri="http://schemas.openxmlformats.org/drawingml/2006/table">
            <a:tbl>
              <a:tblPr/>
              <a:tblGrid>
                <a:gridCol w="3132701"/>
                <a:gridCol w="481183"/>
                <a:gridCol w="481183"/>
                <a:gridCol w="481183"/>
                <a:gridCol w="481183"/>
                <a:gridCol w="481183"/>
                <a:gridCol w="481183"/>
              </a:tblGrid>
              <a:tr h="605912">
                <a:tc gridSpan="7">
                  <a:txBody>
                    <a:bodyPr/>
                    <a:lstStyle/>
                    <a:p>
                      <a:pPr algn="ctr" fontAlgn="ctr"/>
                      <a:r>
                        <a:rPr lang="en-US" sz="2000" b="1" i="0" u="none" strike="noStrike" dirty="0">
                          <a:solidFill>
                            <a:schemeClr val="bg1"/>
                          </a:solidFill>
                          <a:effectLst/>
                          <a:latin typeface="+mj-lt"/>
                        </a:rPr>
                        <a:t>Percent of Students in </a:t>
                      </a:r>
                      <a:r>
                        <a:rPr lang="en-US" sz="2000" b="1" i="0" u="none" strike="noStrike" dirty="0" smtClean="0">
                          <a:solidFill>
                            <a:schemeClr val="bg1"/>
                          </a:solidFill>
                          <a:effectLst/>
                          <a:latin typeface="+mj-lt"/>
                        </a:rPr>
                        <a:t>Grades </a:t>
                      </a:r>
                      <a:r>
                        <a:rPr lang="en-US" sz="2000" b="1" i="0" u="none" strike="noStrike" dirty="0">
                          <a:solidFill>
                            <a:schemeClr val="bg1"/>
                          </a:solidFill>
                          <a:effectLst/>
                          <a:latin typeface="+mj-lt"/>
                        </a:rPr>
                        <a:t>3-8 Proficient and </a:t>
                      </a:r>
                      <a:r>
                        <a:rPr lang="en-US" sz="2000" b="1" i="0" u="none" strike="noStrike" dirty="0" smtClean="0">
                          <a:solidFill>
                            <a:schemeClr val="bg1"/>
                          </a:solidFill>
                          <a:effectLst/>
                          <a:latin typeface="+mj-lt"/>
                        </a:rPr>
                        <a:t>Above </a:t>
                      </a:r>
                      <a:r>
                        <a:rPr lang="en-US" sz="2000" b="1" i="0" u="none" strike="noStrike" dirty="0">
                          <a:solidFill>
                            <a:schemeClr val="bg1"/>
                          </a:solidFill>
                          <a:effectLst/>
                          <a:latin typeface="+mj-lt"/>
                        </a:rPr>
                        <a:t>in NJASK Language Arts, Mathematics and Science</a:t>
                      </a:r>
                    </a:p>
                  </a:txBody>
                  <a:tcPr marL="5388" marR="5388" marT="5388" marB="0" anchor="ctr">
                    <a:lnL>
                      <a:noFill/>
                    </a:lnL>
                    <a:lnR>
                      <a:noFill/>
                    </a:lnR>
                    <a:lnT>
                      <a:noFill/>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332">
                <a:tc>
                  <a:txBody>
                    <a:bodyPr/>
                    <a:lstStyle/>
                    <a:p>
                      <a:pPr algn="ctr" fontAlgn="ctr"/>
                      <a:r>
                        <a:rPr lang="en-US" sz="1000" b="1" i="0" u="none" strike="noStrike" dirty="0">
                          <a:solidFill>
                            <a:srgbClr val="000000"/>
                          </a:solidFill>
                          <a:effectLst/>
                          <a:latin typeface="Palatino Linotype"/>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dirty="0">
                          <a:solidFill>
                            <a:srgbClr val="000000"/>
                          </a:solidFill>
                          <a:effectLst/>
                          <a:latin typeface="Palatino Linotype"/>
                        </a:rPr>
                        <a:t>2015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2463">
                <a:tc gridSpan="7">
                  <a:txBody>
                    <a:bodyPr/>
                    <a:lstStyle/>
                    <a:p>
                      <a:pPr algn="l" fontAlgn="ctr"/>
                      <a:r>
                        <a:rPr lang="en-US" sz="1000" b="1" i="0" u="none" strike="noStrike" dirty="0">
                          <a:solidFill>
                            <a:srgbClr val="000000"/>
                          </a:solidFill>
                          <a:effectLst/>
                          <a:latin typeface="Palatino Linotype"/>
                        </a:rPr>
                        <a:t>Language Arts Literacy</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36.7%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35.5%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38.1%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38.3%</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 N/A</a:t>
                      </a:r>
                      <a:r>
                        <a:rPr lang="en-US" sz="800" b="1" i="0" u="none" strike="noStrike" dirty="0">
                          <a:solidFill>
                            <a:srgbClr val="000000"/>
                          </a:solidFill>
                          <a:effectLst/>
                          <a:latin typeface="Palatino Linotype"/>
                        </a:rPr>
                        <a: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45.5%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47.1%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50.0%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47.8%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10.8%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10.8%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20.6%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22.0%</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12,156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12,226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11,882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11,897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11,997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11,999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11,791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11,636</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gridSpan="7">
                  <a:txBody>
                    <a:bodyPr/>
                    <a:lstStyle/>
                    <a:p>
                      <a:pPr algn="l" fontAlgn="ctr"/>
                      <a:r>
                        <a:rPr lang="en-US" sz="1000" b="1" i="0" u="none" strike="noStrike" dirty="0">
                          <a:solidFill>
                            <a:srgbClr val="000000"/>
                          </a:solidFill>
                          <a:effectLst/>
                          <a:latin typeface="Palatino Linotype"/>
                        </a:rPr>
                        <a:t>Mathematics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45.9%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51.0%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52.0%</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54.4%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58.2%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62.4%</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63.1%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18.1%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20.3%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21.3%</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22.5%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37.8%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smtClean="0">
                          <a:solidFill>
                            <a:srgbClr val="000000"/>
                          </a:solidFill>
                          <a:effectLst/>
                          <a:latin typeface="Palatino Linotype"/>
                        </a:rPr>
                        <a:t>38.3%</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41.5%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12,156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12,226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12,190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11,882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a:txBody>
                    <a:bodyPr/>
                    <a:lstStyle/>
                    <a:p>
                      <a:pPr algn="l" fontAlgn="ctr"/>
                      <a:r>
                        <a:rPr lang="en-US" sz="800" b="1"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11,963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12,048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11,854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11,678</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 </a:t>
                      </a:r>
                      <a:r>
                        <a:rPr lang="en-US" sz="800" b="1" i="0" u="none" strike="noStrike" dirty="0" smtClean="0">
                          <a:solidFill>
                            <a:srgbClr val="000000"/>
                          </a:solidFill>
                          <a:effectLst/>
                          <a:latin typeface="Palatino Linotype"/>
                        </a:rPr>
                        <a:t>N/A</a:t>
                      </a:r>
                      <a:endParaRPr lang="en-US" sz="800" b="1" i="0" u="none" strike="noStrike" dirty="0">
                        <a:solidFill>
                          <a:srgbClr val="000000"/>
                        </a:solidFill>
                        <a:effectLst/>
                        <a:latin typeface="Palatino Linotype"/>
                      </a:endParaRP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463">
                <a:tc gridSpan="7">
                  <a:txBody>
                    <a:bodyPr/>
                    <a:lstStyle/>
                    <a:p>
                      <a:pPr algn="l" fontAlgn="ctr"/>
                      <a:r>
                        <a:rPr lang="en-US" sz="1000" b="1" i="0" u="none" strike="noStrike" dirty="0">
                          <a:solidFill>
                            <a:srgbClr val="000000"/>
                          </a:solidFill>
                          <a:effectLst/>
                          <a:latin typeface="Palatino Linotype"/>
                        </a:rPr>
                        <a:t>Science</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63">
                <a:tc>
                  <a:txBody>
                    <a:bodyPr/>
                    <a:lstStyle/>
                    <a:p>
                      <a:pPr algn="l" fontAlgn="ctr"/>
                      <a:r>
                        <a:rPr lang="en-US" sz="800" b="0" i="0" u="none" strike="noStrike" dirty="0">
                          <a:solidFill>
                            <a:srgbClr val="000000"/>
                          </a:solidFill>
                          <a:effectLst/>
                          <a:latin typeface="Palatino Linotype"/>
                        </a:rPr>
                        <a:t>Total</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65.3%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58.7%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63.9%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61.2%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60.5%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62.4%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12463">
                <a:tc>
                  <a:txBody>
                    <a:bodyPr/>
                    <a:lstStyle/>
                    <a:p>
                      <a:pPr algn="l" fontAlgn="ctr"/>
                      <a:r>
                        <a:rPr lang="en-US" sz="800" b="0" i="0" u="none" strike="noStrike" dirty="0">
                          <a:solidFill>
                            <a:srgbClr val="000000"/>
                          </a:solidFill>
                          <a:effectLst/>
                          <a:latin typeface="Palatino Linotype"/>
                        </a:rPr>
                        <a:t>General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76.3%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69.2%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72.6%</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72.7%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72.5%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12463">
                <a:tc>
                  <a:txBody>
                    <a:bodyPr/>
                    <a:lstStyle/>
                    <a:p>
                      <a:pPr algn="l" fontAlgn="ctr"/>
                      <a:r>
                        <a:rPr lang="en-US" sz="800" b="0" i="0" u="none" strike="noStrike" dirty="0">
                          <a:solidFill>
                            <a:srgbClr val="000000"/>
                          </a:solidFill>
                          <a:effectLst/>
                          <a:latin typeface="Palatino Linotype"/>
                        </a:rPr>
                        <a:t>Special Education</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34.7%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25.2%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34.8%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33.3%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29.1%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32.5%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12463">
                <a:tc>
                  <a:txBody>
                    <a:bodyPr/>
                    <a:lstStyle/>
                    <a:p>
                      <a:pPr algn="l" fontAlgn="ctr"/>
                      <a:r>
                        <a:rPr lang="en-US" sz="800" b="0" i="0" u="none" strike="noStrike" dirty="0">
                          <a:solidFill>
                            <a:srgbClr val="000000"/>
                          </a:solidFill>
                          <a:effectLst/>
                          <a:latin typeface="Palatino Linotype"/>
                        </a:rPr>
                        <a:t>Limited English Proficient </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49.2%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41.8%</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47.2%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43.0%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46.7%</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12463">
                <a:tc>
                  <a:txBody>
                    <a:bodyPr/>
                    <a:lstStyle/>
                    <a:p>
                      <a:pPr algn="l" fontAlgn="ctr"/>
                      <a:r>
                        <a:rPr lang="en-US" sz="800" b="1" i="0" u="none" strike="noStrike" dirty="0">
                          <a:solidFill>
                            <a:srgbClr val="000000"/>
                          </a:solidFill>
                          <a:effectLst/>
                          <a:latin typeface="Palatino Linotype"/>
                        </a:rPr>
                        <a:t>Total Enrolled</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4,023</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4,090</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4,029</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3,995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3,910</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4,065</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212463">
                <a:tc>
                  <a:txBody>
                    <a:bodyPr/>
                    <a:lstStyle/>
                    <a:p>
                      <a:pPr algn="l" fontAlgn="ctr"/>
                      <a:r>
                        <a:rPr lang="en-US" sz="800" b="0" i="0" u="none" strike="noStrike" dirty="0">
                          <a:solidFill>
                            <a:srgbClr val="000000"/>
                          </a:solidFill>
                          <a:effectLst/>
                          <a:latin typeface="Palatino Linotype"/>
                        </a:rPr>
                        <a:t>Valid Scale Scores</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3,941</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4,002</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3,974</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Palatino Linotype"/>
                        </a:rPr>
                        <a:t>3,945</a:t>
                      </a:r>
                    </a:p>
                  </a:txBody>
                  <a:tcPr marL="5388" marR="5388" marT="53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3,832</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Palatino Linotype"/>
                        </a:rPr>
                        <a:t>3,929</a:t>
                      </a:r>
                    </a:p>
                  </a:txBody>
                  <a:tcPr marL="5388" marR="5388" marT="53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bl>
          </a:graphicData>
        </a:graphic>
      </p:graphicFrame>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34</a:t>
            </a:fld>
            <a:endParaRPr lang="en-US" dirty="0">
              <a:solidFill>
                <a:prstClr val="white"/>
              </a:solidFill>
            </a:endParaRPr>
          </a:p>
        </p:txBody>
      </p:sp>
    </p:spTree>
    <p:extLst>
      <p:ext uri="{BB962C8B-B14F-4D97-AF65-F5344CB8AC3E}">
        <p14:creationId xmlns:p14="http://schemas.microsoft.com/office/powerpoint/2010/main" val="2883362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dirty="0"/>
          </a:p>
        </p:txBody>
      </p:sp>
      <p:sp>
        <p:nvSpPr>
          <p:cNvPr id="2" name="Title 1"/>
          <p:cNvSpPr>
            <a:spLocks noGrp="1"/>
          </p:cNvSpPr>
          <p:nvPr>
            <p:ph type="title"/>
          </p:nvPr>
        </p:nvSpPr>
        <p:spPr/>
        <p:txBody>
          <a:bodyPr/>
          <a:lstStyle/>
          <a:p>
            <a:r>
              <a:rPr lang="en-US" b="1" dirty="0" smtClean="0"/>
              <a:t>High School Renewal Results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925810632"/>
              </p:ext>
            </p:extLst>
          </p:nvPr>
        </p:nvGraphicFramePr>
        <p:xfrm>
          <a:off x="838204" y="1676395"/>
          <a:ext cx="7315196" cy="4038604"/>
        </p:xfrm>
        <a:graphic>
          <a:graphicData uri="http://schemas.openxmlformats.org/drawingml/2006/table">
            <a:tbl>
              <a:tblPr/>
              <a:tblGrid>
                <a:gridCol w="987088"/>
                <a:gridCol w="984180"/>
                <a:gridCol w="667991"/>
                <a:gridCol w="667991"/>
                <a:gridCol w="667991"/>
                <a:gridCol w="667991"/>
                <a:gridCol w="667991"/>
                <a:gridCol w="667991"/>
                <a:gridCol w="667991"/>
                <a:gridCol w="667991"/>
              </a:tblGrid>
              <a:tr h="449998">
                <a:tc gridSpan="10">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Paterson Public Schools Graduation/Dropout </a:t>
                      </a:r>
                      <a:r>
                        <a:rPr lang="en-US" sz="1200" b="1" dirty="0" smtClean="0">
                          <a:solidFill>
                            <a:srgbClr val="FFFFFF"/>
                          </a:solidFill>
                          <a:effectLst/>
                          <a:latin typeface="Calibri"/>
                          <a:ea typeface="Calibri"/>
                          <a:cs typeface="Calibri"/>
                        </a:rPr>
                        <a:t>Rate</a:t>
                      </a:r>
                      <a:endParaRPr lang="en-US" sz="1200" b="1" dirty="0">
                        <a:solidFill>
                          <a:srgbClr val="FFFFFF"/>
                        </a:solidFill>
                        <a:effectLst/>
                        <a:latin typeface="Calibri"/>
                        <a:ea typeface="Calibri"/>
                        <a:cs typeface="Calibri"/>
                      </a:endParaRP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rgbClr val="7D9C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734">
                <a:tc row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Graduation Year</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row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Total </a:t>
                      </a:r>
                      <a:br>
                        <a:rPr lang="en-US" sz="1000" b="1" dirty="0">
                          <a:solidFill>
                            <a:srgbClr val="000000"/>
                          </a:solidFill>
                          <a:effectLst/>
                          <a:latin typeface="Calibri"/>
                          <a:ea typeface="Calibri"/>
                          <a:cs typeface="Calibri"/>
                        </a:rPr>
                      </a:br>
                      <a:r>
                        <a:rPr lang="en-US" sz="1000" b="1" dirty="0" smtClean="0">
                          <a:solidFill>
                            <a:srgbClr val="000000"/>
                          </a:solidFill>
                          <a:effectLst/>
                          <a:latin typeface="Calibri"/>
                          <a:ea typeface="Calibri"/>
                          <a:cs typeface="Calibri"/>
                        </a:rPr>
                        <a:t>Students</a:t>
                      </a:r>
                      <a:endParaRPr lang="en-US" sz="1000" b="1" dirty="0">
                        <a:solidFill>
                          <a:srgbClr val="000000"/>
                        </a:solidFill>
                        <a:effectLst/>
                        <a:latin typeface="Calibri"/>
                        <a:ea typeface="Calibri"/>
                        <a:cs typeface="Calibri"/>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grid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Graduated</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hMerge="1">
                  <a:txBody>
                    <a:bodyPr/>
                    <a:lstStyle/>
                    <a:p>
                      <a:endParaRPr lang="en-US"/>
                    </a:p>
                  </a:txBody>
                  <a:tcPr/>
                </a:tc>
                <a:tc grid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Dropouts</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hMerge="1">
                  <a:txBody>
                    <a:bodyPr/>
                    <a:lstStyle/>
                    <a:p>
                      <a:endParaRPr lang="en-US"/>
                    </a:p>
                  </a:txBody>
                  <a:tcPr/>
                </a:tc>
                <a:tc grid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Transfers</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hMerge="1">
                  <a:txBody>
                    <a:bodyPr/>
                    <a:lstStyle/>
                    <a:p>
                      <a:endParaRPr lang="en-US"/>
                    </a:p>
                  </a:txBody>
                  <a:tcPr/>
                </a:tc>
                <a:tc gridSpan="2">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Other</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hMerge="1">
                  <a:txBody>
                    <a:bodyPr/>
                    <a:lstStyle/>
                    <a:p>
                      <a:endParaRPr lang="en-US"/>
                    </a:p>
                  </a:txBody>
                  <a:tcPr/>
                </a:tc>
              </a:tr>
              <a:tr h="398734">
                <a:tc vMerge="1">
                  <a:txBody>
                    <a:bodyPr/>
                    <a:lstStyle/>
                    <a:p>
                      <a:endParaRPr lang="en-US"/>
                    </a:p>
                  </a:txBody>
                  <a:tcPr/>
                </a:tc>
                <a:tc vMerge="1">
                  <a:txBody>
                    <a:bodyPr/>
                    <a:lstStyle/>
                    <a:p>
                      <a:endParaRPr lang="en-US"/>
                    </a:p>
                  </a:txBody>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D8DE"/>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2009</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2112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964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45.60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435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20.60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470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22.25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243</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11.50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2010</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1960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987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50.36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350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17.86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400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20.41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223</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11.38</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2011</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1377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881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64.0%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86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6.2%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56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4.1%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354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24.5%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2012</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1466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974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66.4%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140</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6.5%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257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17.5%</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2013</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1537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1109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71.9%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166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10.8%</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6.3%</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166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10.8%</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2014</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1542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1149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74.2%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164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10.6%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87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5.6%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142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9.2%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98734">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2015</a:t>
                      </a:r>
                    </a:p>
                  </a:txBody>
                  <a:tcPr marL="50800" marR="50800" marT="50800" marB="50800">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1596</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1249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78.2%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162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10.2%</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94</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5.9%</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91</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450"/>
                        </a:spcAft>
                      </a:pPr>
                      <a:r>
                        <a:rPr lang="en-US" sz="1000" b="1" dirty="0">
                          <a:solidFill>
                            <a:srgbClr val="000000"/>
                          </a:solidFill>
                          <a:effectLst/>
                          <a:latin typeface="Calibri"/>
                          <a:ea typeface="Calibri"/>
                          <a:cs typeface="Calibri"/>
                        </a:rPr>
                        <a:t>5.7%</a:t>
                      </a: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2">
                        <a:lumMod val="40000"/>
                        <a:lumOff val="60000"/>
                      </a:schemeClr>
                    </a:solidFill>
                  </a:tcPr>
                </a:tc>
              </a:tr>
            </a:tbl>
          </a:graphicData>
        </a:graphic>
      </p:graphicFrame>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35</a:t>
            </a:fld>
            <a:endParaRPr lang="en-US" dirty="0">
              <a:solidFill>
                <a:prstClr val="white"/>
              </a:solidFill>
            </a:endParaRPr>
          </a:p>
        </p:txBody>
      </p:sp>
    </p:spTree>
    <p:extLst>
      <p:ext uri="{BB962C8B-B14F-4D97-AF65-F5344CB8AC3E}">
        <p14:creationId xmlns:p14="http://schemas.microsoft.com/office/powerpoint/2010/main" val="3182436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467600" cy="1143000"/>
          </a:xfrm>
        </p:spPr>
        <p:txBody>
          <a:bodyPr>
            <a:normAutofit/>
          </a:bodyPr>
          <a:lstStyle/>
          <a:p>
            <a:pPr algn="ctr"/>
            <a:r>
              <a:rPr lang="en-US" b="1" dirty="0" smtClean="0"/>
              <a:t> </a:t>
            </a:r>
            <a:endParaRPr lang="en-US" b="1" dirty="0"/>
          </a:p>
        </p:txBody>
      </p:sp>
      <p:sp>
        <p:nvSpPr>
          <p:cNvPr id="5" name="TextBox 4"/>
          <p:cNvSpPr txBox="1">
            <a:spLocks noChangeArrowheads="1"/>
          </p:cNvSpPr>
          <p:nvPr/>
        </p:nvSpPr>
        <p:spPr bwMode="auto">
          <a:xfrm>
            <a:off x="838200" y="4711454"/>
            <a:ext cx="7828974" cy="307777"/>
          </a:xfrm>
          <a:prstGeom prst="rect">
            <a:avLst/>
          </a:prstGeom>
          <a:noFill/>
          <a:ln w="9525">
            <a:noFill/>
            <a:miter lim="800000"/>
            <a:headEnd/>
            <a:tailEnd/>
          </a:ln>
        </p:spPr>
        <p:txBody>
          <a:bodyPr wrap="square">
            <a:spAutoFit/>
          </a:bodyPr>
          <a:lstStyle/>
          <a:p>
            <a:r>
              <a:rPr lang="en-US" sz="1400" b="1" dirty="0">
                <a:latin typeface="Palatino Linotype" panose="02040502050505030304" pitchFamily="18" charset="0"/>
              </a:rPr>
              <a:t> </a:t>
            </a:r>
            <a:r>
              <a:rPr lang="en-US" sz="1400" b="1" dirty="0">
                <a:solidFill>
                  <a:schemeClr val="tx2"/>
                </a:solidFill>
                <a:latin typeface="Palatino Linotype" panose="02040502050505030304" pitchFamily="18" charset="0"/>
              </a:rPr>
              <a:t>Gains  </a:t>
            </a:r>
            <a:r>
              <a:rPr lang="en-US" sz="1400" b="1" dirty="0" smtClean="0">
                <a:solidFill>
                  <a:schemeClr val="tx2"/>
                </a:solidFill>
                <a:latin typeface="Palatino Linotype" panose="02040502050505030304" pitchFamily="18" charset="0"/>
              </a:rPr>
              <a:t>(+/-) 	                +4.8 </a:t>
            </a:r>
            <a:r>
              <a:rPr lang="en-US" sz="1400" b="1" dirty="0">
                <a:solidFill>
                  <a:schemeClr val="tx2"/>
                </a:solidFill>
                <a:latin typeface="Palatino Linotype" panose="02040502050505030304" pitchFamily="18" charset="0"/>
              </a:rPr>
              <a:t> </a:t>
            </a:r>
            <a:r>
              <a:rPr lang="en-US" sz="1400" b="1" dirty="0" smtClean="0">
                <a:solidFill>
                  <a:schemeClr val="tx2"/>
                </a:solidFill>
                <a:latin typeface="Palatino Linotype" panose="02040502050505030304" pitchFamily="18" charset="0"/>
              </a:rPr>
              <a:t>       +13.6      </a:t>
            </a:r>
            <a:r>
              <a:rPr lang="en-US" sz="1400" b="1" dirty="0">
                <a:solidFill>
                  <a:schemeClr val="tx2"/>
                </a:solidFill>
                <a:latin typeface="Palatino Linotype" panose="02040502050505030304" pitchFamily="18" charset="0"/>
              </a:rPr>
              <a:t> </a:t>
            </a:r>
            <a:r>
              <a:rPr lang="en-US" sz="1400" b="1" dirty="0" smtClean="0">
                <a:solidFill>
                  <a:schemeClr val="tx2"/>
                </a:solidFill>
                <a:latin typeface="Palatino Linotype" panose="02040502050505030304" pitchFamily="18" charset="0"/>
              </a:rPr>
              <a:t>   +2.4              +5.5           +2.3              +4.0</a:t>
            </a:r>
            <a:endParaRPr lang="en-US" sz="1400" dirty="0">
              <a:solidFill>
                <a:schemeClr val="tx2"/>
              </a:solidFill>
              <a:latin typeface="Palatino Linotype" panose="02040502050505030304" pitchFamily="18" charset="0"/>
            </a:endParaRPr>
          </a:p>
        </p:txBody>
      </p:sp>
      <p:sp>
        <p:nvSpPr>
          <p:cNvPr id="7" name="Down Arrow 6"/>
          <p:cNvSpPr/>
          <p:nvPr/>
        </p:nvSpPr>
        <p:spPr>
          <a:xfrm rot="10800000">
            <a:off x="5029200" y="5198674"/>
            <a:ext cx="394218" cy="38100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8" name="Right Arrow 7"/>
          <p:cNvSpPr/>
          <p:nvPr/>
        </p:nvSpPr>
        <p:spPr>
          <a:xfrm rot="16200000">
            <a:off x="3429000" y="5207875"/>
            <a:ext cx="381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9" name="Right Arrow 8"/>
          <p:cNvSpPr/>
          <p:nvPr/>
        </p:nvSpPr>
        <p:spPr>
          <a:xfrm rot="16200000">
            <a:off x="5943600" y="5198674"/>
            <a:ext cx="381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10" name="Right Arrow 9"/>
          <p:cNvSpPr/>
          <p:nvPr/>
        </p:nvSpPr>
        <p:spPr>
          <a:xfrm rot="16200000">
            <a:off x="4237183" y="5191504"/>
            <a:ext cx="381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graphicFrame>
        <p:nvGraphicFramePr>
          <p:cNvPr id="6" name="Table 5"/>
          <p:cNvGraphicFramePr>
            <a:graphicFrameLocks noGrp="1"/>
          </p:cNvGraphicFramePr>
          <p:nvPr>
            <p:extLst/>
          </p:nvPr>
        </p:nvGraphicFramePr>
        <p:xfrm>
          <a:off x="875148" y="1626476"/>
          <a:ext cx="7543806" cy="3090040"/>
        </p:xfrm>
        <a:graphic>
          <a:graphicData uri="http://schemas.openxmlformats.org/drawingml/2006/table">
            <a:tbl>
              <a:tblPr firstRow="1" firstCol="1" bandRow="1"/>
              <a:tblGrid>
                <a:gridCol w="1571552"/>
                <a:gridCol w="753700"/>
                <a:gridCol w="762000"/>
                <a:gridCol w="838200"/>
                <a:gridCol w="914400"/>
                <a:gridCol w="762000"/>
                <a:gridCol w="914400"/>
                <a:gridCol w="1027554"/>
              </a:tblGrid>
              <a:tr h="1288623">
                <a:tc gridSpan="7">
                  <a:txBody>
                    <a:bodyPr/>
                    <a:lstStyle/>
                    <a:p>
                      <a:pPr algn="ctr" rtl="0" fontAlgn="ctr"/>
                      <a:r>
                        <a:rPr lang="en-US" sz="2800" b="1" i="0" u="none" strike="noStrike" dirty="0">
                          <a:solidFill>
                            <a:srgbClr val="FFFFFF"/>
                          </a:solidFill>
                          <a:effectLst/>
                          <a:latin typeface="Palatino Linotype" panose="02040502050505030304" pitchFamily="18" charset="0"/>
                        </a:rPr>
                        <a:t>Graduation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ctr"/>
                      <a:endParaRPr lang="en-US" sz="2800" b="1" i="0" u="none" strike="noStrike" dirty="0">
                        <a:solidFill>
                          <a:srgbClr val="FFFFFF"/>
                        </a:solidFill>
                        <a:effectLst/>
                        <a:latin typeface="Palatino Linotype" panose="02040502050505030304" pitchFamily="18" charset="0"/>
                      </a:endParaRPr>
                    </a:p>
                  </a:txBody>
                  <a:tcPr marL="9525" marR="9525" marT="9525"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831423">
                <a:tc>
                  <a:txBody>
                    <a:bodyPr/>
                    <a:lstStyle/>
                    <a:p>
                      <a:pPr algn="ctr" rtl="0" fontAlgn="ctr"/>
                      <a:r>
                        <a:rPr lang="en-US" sz="2000" b="1" i="0" u="none" strike="noStrike" dirty="0">
                          <a:solidFill>
                            <a:srgbClr val="FFFFFF"/>
                          </a:solidFill>
                          <a:effectLst/>
                          <a:latin typeface="Palatino Linotype" panose="02040502050505030304" pitchFamily="18" charset="0"/>
                        </a:rPr>
                        <a:t>Year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2014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2000" b="1" i="0" u="none" strike="noStrike" dirty="0" smtClean="0">
                          <a:solidFill>
                            <a:srgbClr val="1D1756"/>
                          </a:solidFill>
                          <a:effectLst/>
                          <a:latin typeface="Palatino Linotype" panose="02040502050505030304" pitchFamily="18" charset="0"/>
                        </a:rPr>
                        <a:t>2015</a:t>
                      </a:r>
                      <a:endParaRPr lang="en-US" sz="2000" b="1" i="0" u="none" strike="noStrike" dirty="0">
                        <a:solidFill>
                          <a:srgbClr val="1D1756"/>
                        </a:solidFill>
                        <a:effectLst/>
                        <a:latin typeface="Palatino Linotype" panose="0204050205050503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969994">
                <a:tc>
                  <a:txBody>
                    <a:bodyPr/>
                    <a:lstStyle/>
                    <a:p>
                      <a:pPr algn="ctr" rtl="0" fontAlgn="ctr"/>
                      <a:r>
                        <a:rPr lang="en-US" sz="2000" b="1" i="0" u="none" strike="noStrike" dirty="0">
                          <a:solidFill>
                            <a:srgbClr val="FFFFFF"/>
                          </a:solidFill>
                          <a:effectLst/>
                          <a:latin typeface="Palatino Linotype" panose="02040502050505030304" pitchFamily="18" charset="0"/>
                        </a:rPr>
                        <a:t> Percentage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45.6%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50.4%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 64.0%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66.4%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0" i="0" u="none" strike="noStrike" dirty="0">
                          <a:solidFill>
                            <a:srgbClr val="1D1756"/>
                          </a:solidFill>
                          <a:effectLst/>
                          <a:latin typeface="Palatino Linotype" panose="02040502050505030304" pitchFamily="18" charset="0"/>
                        </a:rPr>
                        <a:t>71.9%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0" i="0" u="none" strike="noStrike" dirty="0" smtClean="0">
                          <a:solidFill>
                            <a:srgbClr val="1D1756"/>
                          </a:solidFill>
                          <a:effectLst/>
                          <a:latin typeface="Palatino Linotype" panose="02040502050505030304" pitchFamily="18" charset="0"/>
                        </a:rPr>
                        <a:t>74.2</a:t>
                      </a:r>
                      <a:r>
                        <a:rPr lang="en-US" sz="2000" b="1" i="0" u="none" strike="noStrike" dirty="0" smtClean="0">
                          <a:solidFill>
                            <a:srgbClr val="1D1756"/>
                          </a:solidFill>
                          <a:effectLst/>
                          <a:latin typeface="Palatino Linotype" panose="02040502050505030304" pitchFamily="18" charset="0"/>
                        </a:rPr>
                        <a:t>%</a:t>
                      </a:r>
                      <a:endParaRPr lang="en-US" sz="2000" b="1" i="0" u="none" strike="noStrike" dirty="0">
                        <a:solidFill>
                          <a:srgbClr val="1D1756"/>
                        </a:solidFill>
                        <a:effectLst/>
                        <a:latin typeface="Palatino Linotype" panose="0204050205050503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sz="2000" b="1" i="0" u="none" strike="noStrike" dirty="0" smtClean="0">
                          <a:solidFill>
                            <a:srgbClr val="1D1756"/>
                          </a:solidFill>
                          <a:effectLst/>
                          <a:latin typeface="Palatino Linotype" panose="02040502050505030304" pitchFamily="18" charset="0"/>
                        </a:rPr>
                        <a:t>78.2%</a:t>
                      </a:r>
                      <a:endParaRPr lang="en-US" sz="2000" b="1" i="0" u="none" strike="noStrike" dirty="0">
                        <a:solidFill>
                          <a:srgbClr val="1D1756"/>
                        </a:solidFill>
                        <a:effectLst/>
                        <a:latin typeface="Palatino Linotype" panose="0204050205050503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11" name="Right Arrow 10"/>
          <p:cNvSpPr/>
          <p:nvPr/>
        </p:nvSpPr>
        <p:spPr>
          <a:xfrm rot="16200000">
            <a:off x="6781800" y="5186604"/>
            <a:ext cx="381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12" name="Slide Number Placeholder 1"/>
          <p:cNvSpPr>
            <a:spLocks noGrp="1"/>
          </p:cNvSpPr>
          <p:nvPr>
            <p:ph type="sldNum" sz="quarter" idx="12"/>
          </p:nvPr>
        </p:nvSpPr>
        <p:spPr>
          <a:xfrm>
            <a:off x="457200" y="6248400"/>
            <a:ext cx="2133600" cy="365125"/>
          </a:xfrm>
        </p:spPr>
        <p:txBody>
          <a:bodyPr/>
          <a:lstStyle/>
          <a:p>
            <a:pPr algn="l"/>
            <a:fld id="{BF065549-2B79-41AC-B667-BBEEF18D3741}" type="slidenum">
              <a:rPr lang="en-US" smtClean="0">
                <a:solidFill>
                  <a:prstClr val="white"/>
                </a:solidFill>
              </a:rPr>
              <a:pPr algn="l"/>
              <a:t>36</a:t>
            </a:fld>
            <a:endParaRPr lang="en-US" dirty="0">
              <a:solidFill>
                <a:prstClr val="white"/>
              </a:solidFill>
            </a:endParaRPr>
          </a:p>
        </p:txBody>
      </p:sp>
      <p:sp>
        <p:nvSpPr>
          <p:cNvPr id="13" name="Right Arrow 12"/>
          <p:cNvSpPr/>
          <p:nvPr/>
        </p:nvSpPr>
        <p:spPr>
          <a:xfrm rot="16200000">
            <a:off x="7770095" y="5191505"/>
            <a:ext cx="381000" cy="381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anose="02040502050505030304" pitchFamily="18" charset="0"/>
            </a:endParaRPr>
          </a:p>
        </p:txBody>
      </p:sp>
      <p:sp>
        <p:nvSpPr>
          <p:cNvPr id="1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High School Renewal Results</a:t>
            </a:r>
            <a:endParaRPr lang="en-US" b="1" dirty="0"/>
          </a:p>
        </p:txBody>
      </p:sp>
    </p:spTree>
    <p:extLst>
      <p:ext uri="{BB962C8B-B14F-4D97-AF65-F5344CB8AC3E}">
        <p14:creationId xmlns:p14="http://schemas.microsoft.com/office/powerpoint/2010/main" val="22181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100% Graduation Rate</a:t>
            </a:r>
            <a:endParaRPr lang="en-US" b="1" dirty="0"/>
          </a:p>
        </p:txBody>
      </p:sp>
      <p:sp>
        <p:nvSpPr>
          <p:cNvPr id="3" name="Content Placeholder 2"/>
          <p:cNvSpPr>
            <a:spLocks noGrp="1"/>
          </p:cNvSpPr>
          <p:nvPr>
            <p:ph idx="1"/>
          </p:nvPr>
        </p:nvSpPr>
        <p:spPr/>
        <p:txBody>
          <a:bodyPr/>
          <a:lstStyle/>
          <a:p>
            <a:r>
              <a:rPr lang="en-US" dirty="0" smtClean="0"/>
              <a:t>Academy of Health Science (HARP)</a:t>
            </a:r>
          </a:p>
          <a:p>
            <a:r>
              <a:rPr lang="en-US" dirty="0" smtClean="0"/>
              <a:t>Rosa L. Parks School of Fine &amp; Performing Arts – </a:t>
            </a:r>
            <a:r>
              <a:rPr lang="en-US" dirty="0" smtClean="0">
                <a:solidFill>
                  <a:srgbClr val="FF0000"/>
                </a:solidFill>
              </a:rPr>
              <a:t>for 2 consecutive years</a:t>
            </a:r>
          </a:p>
        </p:txBody>
      </p:sp>
      <p:sp>
        <p:nvSpPr>
          <p:cNvPr id="5" name="Slide Number Placeholder 1"/>
          <p:cNvSpPr>
            <a:spLocks noGrp="1"/>
          </p:cNvSpPr>
          <p:nvPr>
            <p:ph type="sldNum" sz="quarter" idx="12"/>
          </p:nvPr>
        </p:nvSpPr>
        <p:spPr>
          <a:xfrm>
            <a:off x="457200" y="6248400"/>
            <a:ext cx="2133600" cy="365125"/>
          </a:xfrm>
        </p:spPr>
        <p:txBody>
          <a:bodyPr/>
          <a:lstStyle/>
          <a:p>
            <a:pPr algn="l"/>
            <a:fld id="{BF065549-2B79-41AC-B667-BBEEF18D3741}" type="slidenum">
              <a:rPr lang="en-US" smtClean="0">
                <a:solidFill>
                  <a:prstClr val="white"/>
                </a:solidFill>
              </a:rPr>
              <a:pPr algn="l"/>
              <a:t>37</a:t>
            </a:fld>
            <a:endParaRPr lang="en-US" dirty="0">
              <a:solidFill>
                <a:prstClr val="white"/>
              </a:solidFill>
            </a:endParaRPr>
          </a:p>
        </p:txBody>
      </p:sp>
    </p:spTree>
    <p:extLst>
      <p:ext uri="{BB962C8B-B14F-4D97-AF65-F5344CB8AC3E}">
        <p14:creationId xmlns:p14="http://schemas.microsoft.com/office/powerpoint/2010/main" val="180750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3728"/>
            <a:ext cx="4038600" cy="4462272"/>
          </a:xfrm>
        </p:spPr>
        <p:txBody>
          <a:bodyPr>
            <a:normAutofit fontScale="47500" lnSpcReduction="20000"/>
          </a:bodyPr>
          <a:lstStyle/>
          <a:p>
            <a:pPr>
              <a:buFont typeface="Wingdings" panose="05000000000000000000" pitchFamily="2" charset="2"/>
              <a:buChar char="Ø"/>
            </a:pPr>
            <a:r>
              <a:rPr lang="en-US" sz="3600" dirty="0" smtClean="0"/>
              <a:t>Total College Acceptances </a:t>
            </a:r>
            <a:r>
              <a:rPr lang="en-US" sz="4200" b="1" dirty="0" smtClean="0"/>
              <a:t>*</a:t>
            </a:r>
          </a:p>
          <a:p>
            <a:pPr lvl="1">
              <a:buFont typeface="Wingdings" panose="05000000000000000000" pitchFamily="2" charset="2"/>
              <a:buChar char="§"/>
            </a:pPr>
            <a:r>
              <a:rPr lang="en-US" sz="2900" dirty="0" smtClean="0">
                <a:solidFill>
                  <a:schemeClr val="tx2">
                    <a:lumMod val="75000"/>
                  </a:schemeClr>
                </a:solidFill>
              </a:rPr>
              <a:t>2011 – 1205</a:t>
            </a:r>
          </a:p>
          <a:p>
            <a:pPr lvl="1">
              <a:buFont typeface="Wingdings" panose="05000000000000000000" pitchFamily="2" charset="2"/>
              <a:buChar char="§"/>
            </a:pPr>
            <a:r>
              <a:rPr lang="en-US" sz="2900" dirty="0" smtClean="0">
                <a:solidFill>
                  <a:schemeClr val="tx2">
                    <a:lumMod val="75000"/>
                  </a:schemeClr>
                </a:solidFill>
              </a:rPr>
              <a:t>2012 – 1508</a:t>
            </a:r>
          </a:p>
          <a:p>
            <a:pPr lvl="1">
              <a:buFont typeface="Wingdings" panose="05000000000000000000" pitchFamily="2" charset="2"/>
              <a:buChar char="§"/>
            </a:pPr>
            <a:r>
              <a:rPr lang="en-US" sz="2900" dirty="0" smtClean="0">
                <a:solidFill>
                  <a:schemeClr val="tx2">
                    <a:lumMod val="75000"/>
                  </a:schemeClr>
                </a:solidFill>
              </a:rPr>
              <a:t>2013 – 1901  </a:t>
            </a:r>
          </a:p>
          <a:p>
            <a:pPr lvl="1">
              <a:buFont typeface="Wingdings" panose="05000000000000000000" pitchFamily="2" charset="2"/>
              <a:buChar char="§"/>
            </a:pPr>
            <a:r>
              <a:rPr lang="en-US" sz="2900" dirty="0" smtClean="0">
                <a:solidFill>
                  <a:schemeClr val="tx2">
                    <a:lumMod val="75000"/>
                  </a:schemeClr>
                </a:solidFill>
              </a:rPr>
              <a:t>2014 – 1682</a:t>
            </a:r>
          </a:p>
          <a:p>
            <a:pPr lvl="1">
              <a:buFont typeface="Wingdings" panose="05000000000000000000" pitchFamily="2" charset="2"/>
              <a:buChar char="§"/>
            </a:pPr>
            <a:r>
              <a:rPr lang="en-US" sz="2900" b="1" dirty="0" smtClean="0">
                <a:solidFill>
                  <a:srgbClr val="C00000"/>
                </a:solidFill>
              </a:rPr>
              <a:t>2015 -  1484</a:t>
            </a:r>
          </a:p>
          <a:p>
            <a:pPr>
              <a:buFont typeface="Wingdings" panose="05000000000000000000" pitchFamily="2" charset="2"/>
              <a:buChar char="Ø"/>
            </a:pPr>
            <a:r>
              <a:rPr lang="en-US" sz="3600" dirty="0" smtClean="0"/>
              <a:t>Two-year College</a:t>
            </a:r>
          </a:p>
          <a:p>
            <a:pPr lvl="1">
              <a:buFont typeface="Wingdings" panose="05000000000000000000" pitchFamily="2" charset="2"/>
              <a:buChar char="§"/>
            </a:pPr>
            <a:r>
              <a:rPr lang="en-US" sz="2900" dirty="0" smtClean="0">
                <a:solidFill>
                  <a:schemeClr val="tx2">
                    <a:lumMod val="75000"/>
                  </a:schemeClr>
                </a:solidFill>
              </a:rPr>
              <a:t>2011 </a:t>
            </a:r>
            <a:r>
              <a:rPr lang="en-US" sz="2900" dirty="0">
                <a:solidFill>
                  <a:schemeClr val="tx2">
                    <a:lumMod val="75000"/>
                  </a:schemeClr>
                </a:solidFill>
              </a:rPr>
              <a:t>– </a:t>
            </a:r>
            <a:r>
              <a:rPr lang="en-US" sz="2900" dirty="0" smtClean="0">
                <a:solidFill>
                  <a:schemeClr val="tx2">
                    <a:lumMod val="75000"/>
                  </a:schemeClr>
                </a:solidFill>
              </a:rPr>
              <a:t>430 students</a:t>
            </a:r>
            <a:endParaRPr lang="en-US" sz="2900" dirty="0">
              <a:solidFill>
                <a:schemeClr val="tx2">
                  <a:lumMod val="75000"/>
                </a:schemeClr>
              </a:solidFill>
            </a:endParaRPr>
          </a:p>
          <a:p>
            <a:pPr lvl="1">
              <a:buFont typeface="Wingdings" panose="05000000000000000000" pitchFamily="2" charset="2"/>
              <a:buChar char="§"/>
            </a:pPr>
            <a:r>
              <a:rPr lang="en-US" sz="2900" dirty="0">
                <a:solidFill>
                  <a:schemeClr val="tx2">
                    <a:lumMod val="75000"/>
                  </a:schemeClr>
                </a:solidFill>
              </a:rPr>
              <a:t>2012 – </a:t>
            </a:r>
            <a:r>
              <a:rPr lang="en-US" sz="2900" dirty="0" smtClean="0">
                <a:solidFill>
                  <a:schemeClr val="tx2">
                    <a:lumMod val="75000"/>
                  </a:schemeClr>
                </a:solidFill>
              </a:rPr>
              <a:t>598 students</a:t>
            </a:r>
            <a:endParaRPr lang="en-US" sz="2900" dirty="0">
              <a:solidFill>
                <a:schemeClr val="tx2">
                  <a:lumMod val="75000"/>
                </a:schemeClr>
              </a:solidFill>
            </a:endParaRPr>
          </a:p>
          <a:p>
            <a:pPr lvl="1">
              <a:buFont typeface="Wingdings" panose="05000000000000000000" pitchFamily="2" charset="2"/>
              <a:buChar char="§"/>
            </a:pPr>
            <a:r>
              <a:rPr lang="en-US" sz="2900" dirty="0">
                <a:solidFill>
                  <a:schemeClr val="tx2">
                    <a:lumMod val="75000"/>
                  </a:schemeClr>
                </a:solidFill>
              </a:rPr>
              <a:t>2013 – </a:t>
            </a:r>
            <a:r>
              <a:rPr lang="en-US" sz="2900" dirty="0" smtClean="0">
                <a:solidFill>
                  <a:schemeClr val="tx2">
                    <a:lumMod val="75000"/>
                  </a:schemeClr>
                </a:solidFill>
              </a:rPr>
              <a:t>595 students</a:t>
            </a:r>
          </a:p>
          <a:p>
            <a:pPr lvl="1">
              <a:buFont typeface="Wingdings" panose="05000000000000000000" pitchFamily="2" charset="2"/>
              <a:buChar char="§"/>
            </a:pPr>
            <a:r>
              <a:rPr lang="en-US" sz="2900" dirty="0" smtClean="0">
                <a:solidFill>
                  <a:schemeClr val="tx2">
                    <a:lumMod val="75000"/>
                  </a:schemeClr>
                </a:solidFill>
              </a:rPr>
              <a:t>2014 – 598 students</a:t>
            </a:r>
          </a:p>
          <a:p>
            <a:pPr lvl="1">
              <a:buFont typeface="Wingdings" panose="05000000000000000000" pitchFamily="2" charset="2"/>
              <a:buChar char="§"/>
            </a:pPr>
            <a:r>
              <a:rPr lang="en-US" sz="2900" b="1" dirty="0" smtClean="0">
                <a:solidFill>
                  <a:srgbClr val="C00000"/>
                </a:solidFill>
              </a:rPr>
              <a:t>2015 -  516 students</a:t>
            </a:r>
            <a:endParaRPr lang="en-US" sz="2900" b="1" dirty="0">
              <a:solidFill>
                <a:srgbClr val="C00000"/>
              </a:solidFill>
            </a:endParaRPr>
          </a:p>
          <a:p>
            <a:pPr>
              <a:buFont typeface="Wingdings" panose="05000000000000000000" pitchFamily="2" charset="2"/>
              <a:buChar char="Ø"/>
            </a:pPr>
            <a:r>
              <a:rPr lang="en-US" sz="3600" dirty="0" smtClean="0"/>
              <a:t>Four-year College</a:t>
            </a:r>
          </a:p>
          <a:p>
            <a:pPr lvl="1">
              <a:buFont typeface="Wingdings" panose="05000000000000000000" pitchFamily="2" charset="2"/>
              <a:buChar char="§"/>
            </a:pPr>
            <a:r>
              <a:rPr lang="en-US" sz="2900" dirty="0" smtClean="0">
                <a:solidFill>
                  <a:schemeClr val="tx2">
                    <a:lumMod val="75000"/>
                  </a:schemeClr>
                </a:solidFill>
              </a:rPr>
              <a:t>2011 – 243 students</a:t>
            </a:r>
          </a:p>
          <a:p>
            <a:pPr lvl="1">
              <a:buFont typeface="Wingdings" panose="05000000000000000000" pitchFamily="2" charset="2"/>
              <a:buChar char="§"/>
            </a:pPr>
            <a:r>
              <a:rPr lang="en-US" sz="2900" dirty="0" smtClean="0">
                <a:solidFill>
                  <a:schemeClr val="tx2">
                    <a:lumMod val="75000"/>
                  </a:schemeClr>
                </a:solidFill>
              </a:rPr>
              <a:t>2012 – 287 students</a:t>
            </a:r>
          </a:p>
          <a:p>
            <a:pPr lvl="1">
              <a:buFont typeface="Wingdings" panose="05000000000000000000" pitchFamily="2" charset="2"/>
              <a:buChar char="§"/>
            </a:pPr>
            <a:r>
              <a:rPr lang="en-US" sz="2900" dirty="0" smtClean="0">
                <a:solidFill>
                  <a:schemeClr val="tx2">
                    <a:lumMod val="75000"/>
                  </a:schemeClr>
                </a:solidFill>
              </a:rPr>
              <a:t>2013 – 318 students</a:t>
            </a:r>
          </a:p>
          <a:p>
            <a:pPr lvl="1">
              <a:buFont typeface="Wingdings" panose="05000000000000000000" pitchFamily="2" charset="2"/>
              <a:buChar char="§"/>
            </a:pPr>
            <a:r>
              <a:rPr lang="en-US" sz="2900" dirty="0" smtClean="0">
                <a:solidFill>
                  <a:schemeClr val="tx2">
                    <a:lumMod val="75000"/>
                  </a:schemeClr>
                </a:solidFill>
              </a:rPr>
              <a:t>2014 – 379 students</a:t>
            </a:r>
          </a:p>
          <a:p>
            <a:pPr lvl="1">
              <a:buFont typeface="Wingdings" panose="05000000000000000000" pitchFamily="2" charset="2"/>
              <a:buChar char="§"/>
            </a:pPr>
            <a:r>
              <a:rPr lang="en-US" sz="2900" b="1" dirty="0" smtClean="0">
                <a:solidFill>
                  <a:srgbClr val="C00000"/>
                </a:solidFill>
              </a:rPr>
              <a:t>2015 – 381 students</a:t>
            </a:r>
          </a:p>
          <a:p>
            <a:pPr lvl="1">
              <a:buFont typeface="Wingdings" panose="05000000000000000000" pitchFamily="2" charset="2"/>
              <a:buChar char="§"/>
            </a:pPr>
            <a:endParaRPr lang="en-US" sz="2900" b="1" dirty="0">
              <a:solidFill>
                <a:srgbClr val="C00000"/>
              </a:solidFill>
            </a:endParaRPr>
          </a:p>
        </p:txBody>
      </p:sp>
      <p:sp>
        <p:nvSpPr>
          <p:cNvPr id="3" name="Slide Number Placeholder 2"/>
          <p:cNvSpPr>
            <a:spLocks noGrp="1"/>
          </p:cNvSpPr>
          <p:nvPr>
            <p:ph type="sldNum" sz="quarter" idx="12"/>
          </p:nvPr>
        </p:nvSpPr>
        <p:spPr/>
        <p:txBody>
          <a:bodyPr/>
          <a:lstStyle/>
          <a:p>
            <a:endParaRPr lang="en-US" dirty="0"/>
          </a:p>
        </p:txBody>
      </p:sp>
      <p:sp>
        <p:nvSpPr>
          <p:cNvPr id="5" name="Title 3"/>
          <p:cNvSpPr>
            <a:spLocks noGrp="1"/>
          </p:cNvSpPr>
          <p:nvPr>
            <p:ph type="title"/>
          </p:nvPr>
        </p:nvSpPr>
        <p:spPr>
          <a:xfrm>
            <a:off x="457200" y="274638"/>
            <a:ext cx="8229600" cy="1143000"/>
          </a:xfrm>
          <a:noFill/>
          <a:ln>
            <a:noFill/>
          </a:ln>
        </p:spPr>
        <p:txBody>
          <a:bodyPr>
            <a:normAutofit/>
          </a:bodyPr>
          <a:lstStyle/>
          <a:p>
            <a:pPr algn="ctr"/>
            <a:r>
              <a:rPr lang="en-US" b="1" dirty="0" smtClean="0">
                <a:solidFill>
                  <a:schemeClr val="tx1"/>
                </a:solidFill>
                <a:effectLst/>
              </a:rPr>
              <a:t>High School Renewal Results</a:t>
            </a:r>
            <a:endParaRPr lang="en-US" b="1" dirty="0">
              <a:solidFill>
                <a:schemeClr val="tx1"/>
              </a:solidFill>
              <a:effectLst/>
            </a:endParaRPr>
          </a:p>
        </p:txBody>
      </p:sp>
      <p:sp>
        <p:nvSpPr>
          <p:cNvPr id="6" name="TextBox 5"/>
          <p:cNvSpPr txBox="1"/>
          <p:nvPr/>
        </p:nvSpPr>
        <p:spPr>
          <a:xfrm>
            <a:off x="360218" y="5765281"/>
            <a:ext cx="2916382" cy="461665"/>
          </a:xfrm>
          <a:prstGeom prst="rect">
            <a:avLst/>
          </a:prstGeom>
          <a:noFill/>
        </p:spPr>
        <p:txBody>
          <a:bodyPr wrap="square" rtlCol="0">
            <a:spAutoFit/>
          </a:bodyPr>
          <a:lstStyle/>
          <a:p>
            <a:r>
              <a:rPr lang="en-US" sz="1200" dirty="0" smtClean="0"/>
              <a:t>* Students received acceptances to one or</a:t>
            </a:r>
          </a:p>
          <a:p>
            <a:r>
              <a:rPr lang="en-US" sz="1200" dirty="0" smtClean="0"/>
              <a:t>more colleges/universities</a:t>
            </a:r>
            <a:endParaRPr lang="en-US" sz="1200" dirty="0"/>
          </a:p>
        </p:txBody>
      </p:sp>
      <p:sp>
        <p:nvSpPr>
          <p:cNvPr id="7" name="Slide Number Placeholder 1"/>
          <p:cNvSpPr txBox="1">
            <a:spLocks/>
          </p:cNvSpPr>
          <p:nvPr/>
        </p:nvSpPr>
        <p:spPr>
          <a:xfrm>
            <a:off x="457200" y="622694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38</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981200"/>
            <a:ext cx="5029200" cy="3352800"/>
          </a:xfrm>
          <a:prstGeom prst="rect">
            <a:avLst/>
          </a:prstGeom>
        </p:spPr>
      </p:pic>
      <p:sp>
        <p:nvSpPr>
          <p:cNvPr id="8" name="Rectangle 7"/>
          <p:cNvSpPr/>
          <p:nvPr/>
        </p:nvSpPr>
        <p:spPr>
          <a:xfrm>
            <a:off x="3352800" y="5442115"/>
            <a:ext cx="5638800" cy="646331"/>
          </a:xfrm>
          <a:prstGeom prst="rect">
            <a:avLst/>
          </a:prstGeom>
        </p:spPr>
        <p:txBody>
          <a:bodyPr wrap="square">
            <a:spAutoFit/>
          </a:bodyPr>
          <a:lstStyle/>
          <a:p>
            <a:r>
              <a:rPr lang="en-US" sz="1200" dirty="0" smtClean="0"/>
              <a:t>Class </a:t>
            </a:r>
            <a:r>
              <a:rPr lang="en-US" sz="1200" dirty="0"/>
              <a:t>of 2015 </a:t>
            </a:r>
            <a:r>
              <a:rPr lang="en-US" sz="1200" dirty="0" smtClean="0"/>
              <a:t>students were </a:t>
            </a:r>
            <a:r>
              <a:rPr lang="en-US" sz="1200" dirty="0"/>
              <a:t>accepted to several prestigious </a:t>
            </a:r>
            <a:r>
              <a:rPr lang="en-US" sz="1200" dirty="0" smtClean="0"/>
              <a:t>colleges and universities</a:t>
            </a:r>
          </a:p>
          <a:p>
            <a:r>
              <a:rPr lang="en-US" sz="1200" dirty="0" smtClean="0"/>
              <a:t>including</a:t>
            </a:r>
            <a:r>
              <a:rPr lang="en-US" sz="1200" dirty="0"/>
              <a:t>: </a:t>
            </a:r>
            <a:r>
              <a:rPr lang="en-US" sz="1200" dirty="0" smtClean="0"/>
              <a:t> Columbia </a:t>
            </a:r>
            <a:r>
              <a:rPr lang="en-US" sz="1200" dirty="0"/>
              <a:t>University, Berklee College of Music</a:t>
            </a:r>
            <a:r>
              <a:rPr lang="en-US" sz="1200" dirty="0" smtClean="0"/>
              <a:t>, Howard </a:t>
            </a:r>
            <a:r>
              <a:rPr lang="en-US" sz="1200" dirty="0"/>
              <a:t>University, </a:t>
            </a:r>
            <a:endParaRPr lang="en-US" sz="1200" dirty="0" smtClean="0"/>
          </a:p>
          <a:p>
            <a:r>
              <a:rPr lang="en-US" sz="1200" dirty="0" smtClean="0"/>
              <a:t>Stevens </a:t>
            </a:r>
            <a:r>
              <a:rPr lang="en-US" sz="1200" dirty="0"/>
              <a:t>Institute, NJIT and The College of New </a:t>
            </a:r>
            <a:r>
              <a:rPr lang="en-US" sz="1200" dirty="0" smtClean="0"/>
              <a:t>Jersey.</a:t>
            </a:r>
            <a:endParaRPr lang="en-US" dirty="0"/>
          </a:p>
        </p:txBody>
      </p:sp>
    </p:spTree>
    <p:extLst>
      <p:ext uri="{BB962C8B-B14F-4D97-AF65-F5344CB8AC3E}">
        <p14:creationId xmlns:p14="http://schemas.microsoft.com/office/powerpoint/2010/main" val="1938401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13364" y="2812473"/>
            <a:ext cx="5562600" cy="3124200"/>
          </a:xfrm>
          <a:prstGeom prst="roundRect">
            <a:avLst/>
          </a:prstGeom>
          <a:solidFill>
            <a:schemeClr val="bg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13364" y="2974189"/>
            <a:ext cx="5562600" cy="2800767"/>
          </a:xfrm>
          <a:prstGeom prst="rect">
            <a:avLst/>
          </a:prstGeom>
          <a:noFill/>
          <a:ln>
            <a:noFill/>
          </a:ln>
        </p:spPr>
        <p:txBody>
          <a:bodyPr wrap="square" rtlCol="0">
            <a:spAutoFit/>
          </a:bodyPr>
          <a:lstStyle/>
          <a:p>
            <a:pPr algn="ctr"/>
            <a:r>
              <a:rPr lang="en-US" sz="3200" b="1" dirty="0" smtClean="0">
                <a:solidFill>
                  <a:srgbClr val="C00000"/>
                </a:solidFill>
              </a:rPr>
              <a:t>Academy of Health Science (HARP)</a:t>
            </a:r>
          </a:p>
          <a:p>
            <a:pPr marL="457200" indent="-457200">
              <a:buClr>
                <a:schemeClr val="accent3">
                  <a:lumMod val="75000"/>
                </a:schemeClr>
              </a:buClr>
              <a:buFont typeface="Wingdings" pitchFamily="2" charset="2"/>
              <a:buChar char="q"/>
            </a:pPr>
            <a:r>
              <a:rPr lang="en-US" sz="2800" b="1" dirty="0" smtClean="0">
                <a:solidFill>
                  <a:srgbClr val="1D1756"/>
                </a:solidFill>
              </a:rPr>
              <a:t>Attained progress targets for two consecutive years</a:t>
            </a:r>
          </a:p>
          <a:p>
            <a:pPr marL="457200" indent="-457200">
              <a:buClr>
                <a:schemeClr val="accent3">
                  <a:lumMod val="75000"/>
                </a:schemeClr>
              </a:buClr>
              <a:buFont typeface="Wingdings" pitchFamily="2" charset="2"/>
              <a:buChar char="q"/>
            </a:pPr>
            <a:r>
              <a:rPr lang="en-US" sz="2800" b="1" dirty="0" smtClean="0">
                <a:solidFill>
                  <a:srgbClr val="1D1756"/>
                </a:solidFill>
              </a:rPr>
              <a:t>Met criteria for all students and subgroups </a:t>
            </a:r>
            <a:endParaRPr lang="en-US" sz="2800" b="1" dirty="0">
              <a:solidFill>
                <a:srgbClr val="1D1756"/>
              </a:solidFill>
            </a:endParaRPr>
          </a:p>
        </p:txBody>
      </p:sp>
      <p:sp>
        <p:nvSpPr>
          <p:cNvPr id="2" name="Rectangle 1"/>
          <p:cNvSpPr/>
          <p:nvPr/>
        </p:nvSpPr>
        <p:spPr>
          <a:xfrm>
            <a:off x="1371600" y="429365"/>
            <a:ext cx="6553200" cy="2123658"/>
          </a:xfrm>
          <a:prstGeom prst="rect">
            <a:avLst/>
          </a:prstGeom>
        </p:spPr>
        <p:txBody>
          <a:bodyPr wrap="square">
            <a:spAutoFit/>
          </a:bodyPr>
          <a:lstStyle/>
          <a:p>
            <a:pPr algn="ctr"/>
            <a:r>
              <a:rPr lang="en-US" sz="4400" b="1" dirty="0" smtClean="0">
                <a:solidFill>
                  <a:srgbClr val="1D1756"/>
                </a:solidFill>
              </a:rPr>
              <a:t>Announcing District’s first</a:t>
            </a:r>
          </a:p>
          <a:p>
            <a:pPr algn="ctr"/>
            <a:r>
              <a:rPr lang="en-US" sz="4400" b="1" dirty="0" smtClean="0">
                <a:solidFill>
                  <a:srgbClr val="1D1756"/>
                </a:solidFill>
              </a:rPr>
              <a:t>High-Performing </a:t>
            </a:r>
          </a:p>
          <a:p>
            <a:pPr algn="ctr"/>
            <a:r>
              <a:rPr lang="en-US" sz="4400" b="1" dirty="0" smtClean="0">
                <a:solidFill>
                  <a:srgbClr val="1D1756"/>
                </a:solidFill>
              </a:rPr>
              <a:t>Rewards School</a:t>
            </a:r>
            <a:endParaRPr lang="en-US" sz="4400" b="1" dirty="0">
              <a:solidFill>
                <a:srgbClr val="1D1756"/>
              </a:solidFill>
            </a:endParaRPr>
          </a:p>
        </p:txBody>
      </p:sp>
      <p:sp>
        <p:nvSpPr>
          <p:cNvPr id="7"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39</a:t>
            </a:fld>
            <a:endParaRPr lang="en-US" dirty="0">
              <a:solidFill>
                <a:prstClr val="white"/>
              </a:solidFill>
            </a:endParaRPr>
          </a:p>
        </p:txBody>
      </p:sp>
      <p:pic>
        <p:nvPicPr>
          <p:cNvPr id="1029" name="Picture 5" descr="C:\Users\tcorallo\AppData\Local\Microsoft\Windows\Temporary Internet Files\Content.IE5\O9IRDM9S\Gold_Medal_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80218"/>
            <a:ext cx="2476176" cy="2476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corallo\AppData\Local\Microsoft\Windows\Temporary Internet Files\Content.IE5\MEVSGLJK\raemi-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886200"/>
            <a:ext cx="466511" cy="43210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748016"/>
            <a:ext cx="46355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570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8229600" cy="4724400"/>
          </a:xfrm>
        </p:spPr>
        <p:txBody>
          <a:bodyPr>
            <a:normAutofit fontScale="92500" lnSpcReduction="10000"/>
          </a:bodyPr>
          <a:lstStyle/>
          <a:p>
            <a:pPr>
              <a:buFont typeface="Wingdings" pitchFamily="2" charset="2"/>
              <a:buChar char="Ø"/>
            </a:pPr>
            <a:r>
              <a:rPr lang="en-US" b="1" dirty="0" smtClean="0">
                <a:solidFill>
                  <a:srgbClr val="C00000"/>
                </a:solidFill>
              </a:rPr>
              <a:t>Total Students			28,172*</a:t>
            </a:r>
          </a:p>
          <a:p>
            <a:pPr>
              <a:buFont typeface="Wingdings" pitchFamily="2" charset="2"/>
              <a:buChar char="Ø"/>
            </a:pPr>
            <a:r>
              <a:rPr lang="en-US" dirty="0" smtClean="0"/>
              <a:t>PreK-12 (In District) 		25,247	</a:t>
            </a:r>
          </a:p>
          <a:p>
            <a:pPr>
              <a:buFont typeface="Wingdings" pitchFamily="2" charset="2"/>
              <a:buChar char="Ø"/>
            </a:pPr>
            <a:r>
              <a:rPr lang="en-US" u="sng" dirty="0" smtClean="0"/>
              <a:t>Pre-K (Private Providers)	  2,925</a:t>
            </a:r>
          </a:p>
          <a:p>
            <a:pPr>
              <a:buFont typeface="Wingdings" pitchFamily="2" charset="2"/>
              <a:buChar char="Ø"/>
            </a:pPr>
            <a:r>
              <a:rPr lang="en-US" dirty="0" smtClean="0"/>
              <a:t>Special Education		  3,236 </a:t>
            </a:r>
          </a:p>
          <a:p>
            <a:pPr>
              <a:buFont typeface="Wingdings" pitchFamily="2" charset="2"/>
              <a:buChar char="Ø"/>
            </a:pPr>
            <a:r>
              <a:rPr lang="en-US" dirty="0" smtClean="0"/>
              <a:t>LEP					  3,524</a:t>
            </a:r>
          </a:p>
          <a:p>
            <a:pPr>
              <a:buFont typeface="Wingdings" pitchFamily="2" charset="2"/>
              <a:buChar char="Ø"/>
            </a:pPr>
            <a:r>
              <a:rPr lang="en-US" u="sng" dirty="0" smtClean="0"/>
              <a:t>Free/Reduced Lunch		   92%</a:t>
            </a:r>
          </a:p>
          <a:p>
            <a:pPr>
              <a:buFont typeface="Wingdings" pitchFamily="2" charset="2"/>
              <a:buChar char="Ø"/>
            </a:pPr>
            <a:r>
              <a:rPr lang="en-US" dirty="0" smtClean="0"/>
              <a:t>Instructional Staff		  2,650</a:t>
            </a:r>
          </a:p>
          <a:p>
            <a:pPr>
              <a:buFont typeface="Wingdings" pitchFamily="2" charset="2"/>
              <a:buChar char="Ø"/>
            </a:pPr>
            <a:r>
              <a:rPr lang="en-US" dirty="0" smtClean="0"/>
              <a:t>Total Staff (inc. subs)	  	  5,247</a:t>
            </a:r>
          </a:p>
          <a:p>
            <a:pPr>
              <a:buFont typeface="Wingdings" pitchFamily="2" charset="2"/>
              <a:buChar char="Ø"/>
            </a:pPr>
            <a:r>
              <a:rPr lang="en-US" dirty="0" smtClean="0"/>
              <a:t>Total Schools			     54</a:t>
            </a:r>
            <a:endParaRPr lang="en-US" sz="1100" dirty="0" smtClean="0"/>
          </a:p>
          <a:p>
            <a:pPr>
              <a:buNone/>
            </a:pPr>
            <a:r>
              <a:rPr lang="en-US" sz="1100" i="1" dirty="0" smtClean="0">
                <a:solidFill>
                  <a:srgbClr val="C00000"/>
                </a:solidFill>
              </a:rPr>
              <a:t>*  2014-2015 ASSA Report;  does not include Adult High students</a:t>
            </a:r>
            <a:endParaRPr lang="en-US" dirty="0" smtClean="0"/>
          </a:p>
          <a:p>
            <a:endParaRPr lang="en-US" dirty="0" smtClean="0"/>
          </a:p>
        </p:txBody>
      </p:sp>
      <p:sp>
        <p:nvSpPr>
          <p:cNvPr id="3" name="Slide Number Placeholder 2"/>
          <p:cNvSpPr>
            <a:spLocks noGrp="1"/>
          </p:cNvSpPr>
          <p:nvPr>
            <p:ph type="sldNum" sz="quarter" idx="12"/>
          </p:nvPr>
        </p:nvSpPr>
        <p:spPr/>
        <p:txBody>
          <a:bodyPr/>
          <a:lstStyle/>
          <a:p>
            <a:endParaRPr lang="en-US" dirty="0"/>
          </a:p>
        </p:txBody>
      </p:sp>
      <p:sp>
        <p:nvSpPr>
          <p:cNvPr id="5" name="Title 1"/>
          <p:cNvSpPr txBox="1">
            <a:spLocks/>
          </p:cNvSpPr>
          <p:nvPr/>
        </p:nvSpPr>
        <p:spPr>
          <a:xfrm>
            <a:off x="609600" y="304800"/>
            <a:ext cx="8229600" cy="1143000"/>
          </a:xfrm>
          <a:prstGeom prst="rect">
            <a:avLst/>
          </a:prstGeom>
          <a:noFill/>
          <a:ln>
            <a:noFill/>
          </a:ln>
        </p:spPr>
        <p:txBody>
          <a:bodyPr vert="horz" rtlCol="0" anchor="ctr">
            <a:normAutofit/>
            <a:scene3d>
              <a:camera prst="orthographicFront"/>
              <a:lightRig rig="soft" dir="t"/>
            </a:scene3d>
            <a:sp3d prstMaterial="softEdge">
              <a:bevelT w="25400" h="25400"/>
            </a:sp3d>
          </a:bodyPr>
          <a:lstStyle/>
          <a:p>
            <a:pPr lvl="0" algn="ctr">
              <a:spcBef>
                <a:spcPct val="0"/>
              </a:spcBef>
            </a:pPr>
            <a:r>
              <a:rPr lang="en-US" sz="4400" b="1" dirty="0" smtClean="0"/>
              <a:t>The District 2014-2015</a:t>
            </a:r>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4</a:t>
            </a:fld>
            <a:endParaRPr lang="en-US" dirty="0">
              <a:solidFill>
                <a:prstClr val="white"/>
              </a:solidFill>
            </a:endParaRPr>
          </a:p>
        </p:txBody>
      </p:sp>
    </p:spTree>
    <p:extLst>
      <p:ext uri="{BB962C8B-B14F-4D97-AF65-F5344CB8AC3E}">
        <p14:creationId xmlns:p14="http://schemas.microsoft.com/office/powerpoint/2010/main" val="1935735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a:bodyPr>
          <a:lstStyle/>
          <a:p>
            <a:pPr>
              <a:buFont typeface="Wingdings" pitchFamily="2" charset="2"/>
              <a:buChar char="Ø"/>
            </a:pPr>
            <a:endParaRPr lang="en-US" dirty="0" smtClean="0"/>
          </a:p>
          <a:p>
            <a:pPr>
              <a:buFont typeface="Wingdings" pitchFamily="2" charset="2"/>
              <a:buChar char="Ø"/>
            </a:pPr>
            <a:endParaRPr lang="en-US" dirty="0" smtClean="0"/>
          </a:p>
          <a:p>
            <a:pPr lvl="0">
              <a:spcBef>
                <a:spcPts val="0"/>
              </a:spcBef>
            </a:pPr>
            <a:endParaRPr lang="en-US" sz="2400" b="1" dirty="0" smtClean="0"/>
          </a:p>
          <a:p>
            <a:endParaRPr lang="en-US" sz="2400" b="1" dirty="0" smtClean="0"/>
          </a:p>
          <a:p>
            <a:pPr lvl="1"/>
            <a:endParaRPr lang="en-US" sz="2400" dirty="0" smtClean="0"/>
          </a:p>
        </p:txBody>
      </p:sp>
      <p:sp>
        <p:nvSpPr>
          <p:cNvPr id="4" name="Title 3"/>
          <p:cNvSpPr>
            <a:spLocks noGrp="1"/>
          </p:cNvSpPr>
          <p:nvPr>
            <p:ph type="title"/>
          </p:nvPr>
        </p:nvSpPr>
        <p:spPr>
          <a:noFill/>
          <a:ln>
            <a:noFill/>
          </a:ln>
        </p:spPr>
        <p:txBody>
          <a:bodyPr>
            <a:normAutofit/>
          </a:bodyPr>
          <a:lstStyle/>
          <a:p>
            <a:pPr algn="ctr"/>
            <a:r>
              <a:rPr lang="en-US" sz="3200" b="1" dirty="0" smtClean="0">
                <a:solidFill>
                  <a:schemeClr val="tx1"/>
                </a:solidFill>
                <a:effectLst/>
              </a:rPr>
              <a:t>Accomplishments 2014-2015 </a:t>
            </a:r>
            <a:br>
              <a:rPr lang="en-US" sz="3200" b="1" dirty="0" smtClean="0">
                <a:solidFill>
                  <a:schemeClr val="tx1"/>
                </a:solidFill>
                <a:effectLst/>
              </a:rPr>
            </a:br>
            <a:r>
              <a:rPr lang="en-US" sz="3200" b="1" dirty="0" smtClean="0">
                <a:solidFill>
                  <a:schemeClr val="tx1"/>
                </a:solidFill>
                <a:effectLst/>
              </a:rPr>
              <a:t>Competitive </a:t>
            </a:r>
            <a:r>
              <a:rPr lang="en-US" sz="3200" b="1" dirty="0" smtClean="0"/>
              <a:t>Grants Awards – Over $38 million</a:t>
            </a:r>
            <a:endParaRPr lang="en-US" sz="3200" b="1" dirty="0">
              <a:solidFill>
                <a:schemeClr val="tx1"/>
              </a:solidFill>
              <a:effectLst/>
            </a:endParaRPr>
          </a:p>
        </p:txBody>
      </p:sp>
      <p:sp>
        <p:nvSpPr>
          <p:cNvPr id="5" name="Slide Number Placeholder 1"/>
          <p:cNvSpPr txBox="1">
            <a:spLocks/>
          </p:cNvSpPr>
          <p:nvPr/>
        </p:nvSpPr>
        <p:spPr>
          <a:xfrm>
            <a:off x="572589" y="622694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40</a:t>
            </a:fld>
            <a:endParaRPr lang="en-US" dirty="0">
              <a:solidFill>
                <a:prstClr val="white"/>
              </a:solidFill>
            </a:endParaRPr>
          </a:p>
        </p:txBody>
      </p:sp>
      <p:sp>
        <p:nvSpPr>
          <p:cNvPr id="6" name="Rectangle 1"/>
          <p:cNvSpPr>
            <a:spLocks noChangeArrowheads="1"/>
          </p:cNvSpPr>
          <p:nvPr/>
        </p:nvSpPr>
        <p:spPr bwMode="auto">
          <a:xfrm>
            <a:off x="460375" y="2517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srgbClr val="1D175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09302668"/>
              </p:ext>
            </p:extLst>
          </p:nvPr>
        </p:nvGraphicFramePr>
        <p:xfrm>
          <a:off x="1143000" y="1371595"/>
          <a:ext cx="6400800" cy="4683336"/>
        </p:xfrm>
        <a:graphic>
          <a:graphicData uri="http://schemas.openxmlformats.org/drawingml/2006/table">
            <a:tbl>
              <a:tblPr firstRow="1" firstCol="1" bandRow="1">
                <a:tableStyleId>{5C22544A-7EE6-4342-B048-85BDC9FD1C3A}</a:tableStyleId>
              </a:tblPr>
              <a:tblGrid>
                <a:gridCol w="828339"/>
                <a:gridCol w="755316"/>
                <a:gridCol w="3605655"/>
                <a:gridCol w="1211490"/>
              </a:tblGrid>
              <a:tr h="219702">
                <a:tc>
                  <a:txBody>
                    <a:bodyPr/>
                    <a:lstStyle/>
                    <a:p>
                      <a:pPr marL="0" marR="0" algn="l">
                        <a:lnSpc>
                          <a:spcPct val="107000"/>
                        </a:lnSpc>
                        <a:spcBef>
                          <a:spcPts val="0"/>
                        </a:spcBef>
                        <a:spcAft>
                          <a:spcPts val="0"/>
                        </a:spcAft>
                      </a:pPr>
                      <a:r>
                        <a:rPr lang="en-US" sz="1100" dirty="0">
                          <a:effectLst/>
                        </a:rPr>
                        <a:t>Award </a:t>
                      </a:r>
                      <a:r>
                        <a:rPr lang="en-US" sz="1100" dirty="0" smtClean="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Term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Amount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smtClean="0">
                          <a:effectLst/>
                        </a:rPr>
                        <a:t>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2011-2014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School Improvement Grant – Schools 4 &amp; 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$12,000,000.00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smtClean="0">
                          <a:effectLst/>
                        </a:rPr>
                        <a:t>2014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2014-2017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School Improvement Grant – Schools 6 &amp; NRC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$12,000,000.00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2010-2015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US DOE Full Service Community Schools - Schools 5 &amp; 4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$2,300,000.00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2011-2013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Talent 21 grant to support technology initiatives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$2,200,000.00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2011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US Department of Health HRS/School Based Health Center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  500,000.00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434">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2011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2011</a:t>
                      </a:r>
                      <a:r>
                        <a:rPr lang="en-US" sz="10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&amp; ongoing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USDA/NJDA Fresh Fruit &amp; Vegetables</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Grant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  600,450.00 (through 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solidFill>
                            <a:schemeClr val="tx1"/>
                          </a:solidFill>
                          <a:effectLst/>
                        </a:rPr>
                        <a:t>2012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US Department of Health HRS/School Based Health Center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  500,000.00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2012-2017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21</a:t>
                      </a:r>
                      <a:r>
                        <a:rPr lang="en-US" sz="1000" baseline="30000" dirty="0">
                          <a:effectLst/>
                        </a:rPr>
                        <a:t>st</a:t>
                      </a:r>
                      <a:r>
                        <a:rPr lang="en-US" sz="1000" dirty="0">
                          <a:effectLst/>
                        </a:rPr>
                        <a:t> Century </a:t>
                      </a:r>
                      <a:r>
                        <a:rPr lang="en-US" sz="1000" dirty="0" smtClean="0">
                          <a:effectLst/>
                        </a:rPr>
                        <a:t>Community Learning Centers Program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1"/>
                          </a:solidFill>
                          <a:effectLst/>
                        </a:rPr>
                        <a:t>$2,600,000.00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2012-2017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Race to The Top Phase III (Teacher and Principal Evaluation)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solidFill>
                            <a:schemeClr val="tx1"/>
                          </a:solidFill>
                          <a:effectLst/>
                        </a:rPr>
                        <a:t>$1,290,000.00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Lowe’s Community Improvement for School 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  100,000.00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b="1" dirty="0">
                          <a:solidFill>
                            <a:schemeClr val="bg1"/>
                          </a:solidFill>
                          <a:effectLst/>
                        </a:rPr>
                        <a:t>2013</a:t>
                      </a:r>
                      <a:endParaRPr lang="en-US"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solidFill>
                            <a:schemeClr val="tx2"/>
                          </a:solidFill>
                          <a:effectLst/>
                        </a:rPr>
                        <a:t>2013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EE4NJ Pilot Program for Principal Evaluation System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    50,000.00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dirty="0" smtClean="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2013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Optimum Lightpath Grant for Panther High School &amp; School</a:t>
                      </a:r>
                      <a:r>
                        <a:rPr lang="en-US" sz="1000" baseline="0" dirty="0" smtClean="0">
                          <a:effectLst/>
                        </a:rPr>
                        <a:t> 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rPr>
                        <a:t>$    20,000.00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b="1" dirty="0">
                          <a:effectLst/>
                        </a:rPr>
                        <a:t>2014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rPr>
                        <a:t>2014-2017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rPr>
                        <a:t>USDOE Turn-around School Leaders Program</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rPr>
                        <a:t>$1,500,000.00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60">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2016-2018</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USDOE</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Grant for Full Service Community Schools 6 &amp; 15 ($250k/school/year)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$2,500,000.00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Bridging the Digital Device Gap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250,000.00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IFL Grant to work in Paterson Pre-k</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classrooms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108,400.00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60">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2014-2015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AMETEK</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Foundation/The SPARKS Foundation Science Explorers Grant – School 27</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89,000.00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0606">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Unite</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d Way’s Paterson Reads – Schools 15 &amp; 29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23,000.00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60">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2015</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USDA’s NSLP Equipment</a:t>
                      </a:r>
                      <a:r>
                        <a:rPr lang="en-US" sz="1000" b="1" baseline="0" dirty="0" smtClean="0">
                          <a:effectLst/>
                          <a:latin typeface="Calibri" panose="020F0502020204030204" pitchFamily="34" charset="0"/>
                          <a:ea typeface="Calibri" panose="020F0502020204030204" pitchFamily="34" charset="0"/>
                          <a:cs typeface="Times New Roman" panose="02020603050405020304" pitchFamily="18" charset="0"/>
                        </a:rPr>
                        <a:t> Assistance Grant (Food Services) – for 6 schools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smtClean="0">
                          <a:effectLst/>
                          <a:latin typeface="Calibri" panose="020F0502020204030204" pitchFamily="34" charset="0"/>
                          <a:ea typeface="Calibri" panose="020F0502020204030204" pitchFamily="34" charset="0"/>
                          <a:cs typeface="Times New Roman" panose="02020603050405020304" pitchFamily="18" charset="0"/>
                        </a:rPr>
                        <a:t>$   50,444.00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71155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sz="3600" b="1" dirty="0" smtClean="0"/>
              <a:t>District Transformation Initiatives</a:t>
            </a:r>
            <a:br>
              <a:rPr lang="en-US" sz="3600" b="1" dirty="0" smtClean="0"/>
            </a:br>
            <a:r>
              <a:rPr lang="en-US" sz="3600" b="1" dirty="0" smtClean="0"/>
              <a:t>2015- 2016</a:t>
            </a:r>
            <a:endParaRPr lang="en-US" sz="3600" b="1" dirty="0"/>
          </a:p>
        </p:txBody>
      </p:sp>
      <p:sp>
        <p:nvSpPr>
          <p:cNvPr id="4" name="Slide Number Placeholder 1"/>
          <p:cNvSpPr>
            <a:spLocks noGrp="1"/>
          </p:cNvSpPr>
          <p:nvPr>
            <p:ph type="sldNum" sz="quarter" idx="12"/>
          </p:nvPr>
        </p:nvSpPr>
        <p:spPr>
          <a:xfrm>
            <a:off x="457200" y="6248400"/>
            <a:ext cx="2133600" cy="365125"/>
          </a:xfrm>
        </p:spPr>
        <p:txBody>
          <a:bodyPr/>
          <a:lstStyle/>
          <a:p>
            <a:pPr algn="l"/>
            <a:fld id="{BF065549-2B79-41AC-B667-BBEEF18D3741}" type="slidenum">
              <a:rPr lang="en-US" smtClean="0">
                <a:solidFill>
                  <a:prstClr val="white"/>
                </a:solidFill>
              </a:rPr>
              <a:pPr algn="l"/>
              <a:t>41</a:t>
            </a:fld>
            <a:endParaRPr lang="en-US"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93325476"/>
              </p:ext>
            </p:extLst>
          </p:nvPr>
        </p:nvGraphicFramePr>
        <p:xfrm>
          <a:off x="914400" y="1676400"/>
          <a:ext cx="7239001" cy="4277262"/>
        </p:xfrm>
        <a:graphic>
          <a:graphicData uri="http://schemas.openxmlformats.org/drawingml/2006/table">
            <a:tbl>
              <a:tblPr/>
              <a:tblGrid>
                <a:gridCol w="1147013"/>
                <a:gridCol w="974603"/>
                <a:gridCol w="951094"/>
                <a:gridCol w="1003102"/>
                <a:gridCol w="1023762"/>
                <a:gridCol w="1109966"/>
                <a:gridCol w="1029461"/>
              </a:tblGrid>
              <a:tr h="685800">
                <a:tc>
                  <a:txBody>
                    <a:bodyPr/>
                    <a:lstStyle/>
                    <a:p>
                      <a:pPr marL="0" marR="0" algn="ctr">
                        <a:lnSpc>
                          <a:spcPct val="120000"/>
                        </a:lnSpc>
                        <a:spcBef>
                          <a:spcPts val="900"/>
                        </a:spcBef>
                        <a:spcAft>
                          <a:spcPts val="900"/>
                        </a:spcAft>
                      </a:pPr>
                      <a:r>
                        <a:rPr lang="en-US" sz="1100" b="1" dirty="0">
                          <a:solidFill>
                            <a:srgbClr val="FFFFFF"/>
                          </a:solidFill>
                          <a:effectLst/>
                          <a:latin typeface="Calibri"/>
                          <a:ea typeface="Calibri"/>
                          <a:cs typeface="Calibri"/>
                        </a:rPr>
                        <a:t>Comprehensive Assessment System</a:t>
                      </a:r>
                      <a:endParaRPr lang="en-US" sz="1200" b="1" dirty="0">
                        <a:solidFill>
                          <a:srgbClr val="FFFFFF"/>
                        </a:solidFill>
                        <a:effectLst/>
                        <a:latin typeface="Calibri"/>
                        <a:ea typeface="Calibri"/>
                        <a:cs typeface="Calibri"/>
                      </a:endParaRP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Common Core</a:t>
                      </a: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Healthy School Culture</a:t>
                      </a: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Capacity Building</a:t>
                      </a: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Teacher/ Principal Evaluation</a:t>
                      </a: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200" b="1" dirty="0">
                          <a:solidFill>
                            <a:srgbClr val="FFFFFF"/>
                          </a:solidFill>
                          <a:effectLst/>
                          <a:latin typeface="Calibri"/>
                          <a:ea typeface="Calibri"/>
                          <a:cs typeface="Calibri"/>
                        </a:rPr>
                        <a:t>High Impact Interventions</a:t>
                      </a: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c>
                  <a:txBody>
                    <a:bodyPr/>
                    <a:lstStyle/>
                    <a:p>
                      <a:pPr marL="0" marR="0" algn="ctr">
                        <a:lnSpc>
                          <a:spcPct val="120000"/>
                        </a:lnSpc>
                        <a:spcBef>
                          <a:spcPts val="900"/>
                        </a:spcBef>
                        <a:spcAft>
                          <a:spcPts val="900"/>
                        </a:spcAft>
                      </a:pPr>
                      <a:r>
                        <a:rPr lang="en-US" sz="1100" b="1" dirty="0">
                          <a:solidFill>
                            <a:srgbClr val="FFFFFF"/>
                          </a:solidFill>
                          <a:effectLst/>
                          <a:latin typeface="Calibri"/>
                          <a:ea typeface="Calibri"/>
                          <a:cs typeface="Calibri"/>
                        </a:rPr>
                        <a:t>Efficient &amp; Responsive Operations</a:t>
                      </a:r>
                      <a:endParaRPr lang="en-US" sz="1200" b="1" dirty="0">
                        <a:solidFill>
                          <a:srgbClr val="FFFFFF"/>
                        </a:solidFill>
                        <a:effectLst/>
                        <a:latin typeface="Calibri"/>
                        <a:ea typeface="Calibri"/>
                        <a:cs typeface="Calibri"/>
                      </a:endParaRPr>
                    </a:p>
                  </a:txBody>
                  <a:tcPr marL="49410" marR="49410" marT="49410" marB="49410">
                    <a:lnL w="12700" cap="flat" cmpd="sng" algn="ctr">
                      <a:solidFill>
                        <a:srgbClr val="221D55"/>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221D55"/>
                      </a:solidFill>
                      <a:prstDash val="solid"/>
                      <a:round/>
                      <a:headEnd type="none" w="med" len="med"/>
                      <a:tailEnd type="none" w="med" len="med"/>
                    </a:lnB>
                    <a:solidFill>
                      <a:schemeClr val="accent4"/>
                    </a:solidFill>
                  </a:tcPr>
                </a:tc>
              </a:tr>
              <a:tr h="505160">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Star Math &amp; ELA</a:t>
                      </a:r>
                    </a:p>
                  </a:txBody>
                  <a:tcPr marL="49410" marR="49410" marT="49410" marB="49410" anchor="ctr">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Instructional Model</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Effective Schools</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Univ. of Pittsburgh IFL</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AchieveNJ</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Breakfast After the Bell</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Cliff Planning</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221D5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04015">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PARCC</a:t>
                      </a:r>
                    </a:p>
                  </a:txBody>
                  <a:tcPr marL="49410" marR="49410" marT="49410" marB="49410" anchor="ctr">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CTE Initiative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NJPBSIS</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Pre K-3 Literacy Initiative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Leadership Development Institute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RAC</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Technology Initiative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02869">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Unit Assessments</a:t>
                      </a:r>
                    </a:p>
                  </a:txBody>
                  <a:tcPr marL="49410" marR="49410" marT="49410" marB="49410" anchor="ctr">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Elementary School Choice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Urban Schools Human Capital Academy</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End Social Promotion</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Local Governance Initiative (QSAC)</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04015">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Alternative Education</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Strategic Data Project</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Attendance Initiative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Image Improvement Initiative</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04015">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221D55"/>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Special Education Restructuring</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450"/>
                        </a:spcAft>
                      </a:pPr>
                      <a:r>
                        <a:rPr lang="en-US" sz="1000" dirty="0">
                          <a:solidFill>
                            <a:srgbClr val="000000"/>
                          </a:solidFill>
                          <a:effectLst/>
                          <a:latin typeface="Calibri"/>
                          <a:ea typeface="Calibri"/>
                          <a:cs typeface="Calibri"/>
                        </a:rPr>
                        <a:t>Graduation Enhancement</a:t>
                      </a: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fontAlgn="auto">
                        <a:lnSpc>
                          <a:spcPct val="120000"/>
                        </a:lnSpc>
                        <a:spcBef>
                          <a:spcPts val="0"/>
                        </a:spcBef>
                        <a:spcAft>
                          <a:spcPts val="0"/>
                        </a:spcAft>
                      </a:pPr>
                      <a:r>
                        <a:rPr lang="en-US" sz="1200" dirty="0">
                          <a:solidFill>
                            <a:srgbClr val="000000"/>
                          </a:solidFill>
                          <a:effectLst/>
                          <a:latin typeface="Times New Roman"/>
                          <a:ea typeface="Calibri"/>
                          <a:cs typeface="Minion Pro"/>
                        </a:rPr>
                        <a:t> </a:t>
                      </a:r>
                      <a:endParaRPr lang="en-US" sz="1200" dirty="0">
                        <a:solidFill>
                          <a:srgbClr val="000000"/>
                        </a:solidFill>
                        <a:effectLst/>
                        <a:latin typeface="Minion Pro"/>
                        <a:ea typeface="Calibri"/>
                        <a:cs typeface="Minion Pro"/>
                      </a:endParaRPr>
                    </a:p>
                  </a:txBody>
                  <a:tcPr marL="49410" marR="49410" marT="49410" marB="49410" anchor="ctr">
                    <a:lnL w="12700" cap="flat" cmpd="sng" algn="ctr">
                      <a:solidFill>
                        <a:srgbClr val="000000"/>
                      </a:solidFill>
                      <a:prstDash val="solid"/>
                      <a:round/>
                      <a:headEnd type="none" w="med" len="med"/>
                      <a:tailEnd type="none" w="med" len="med"/>
                    </a:lnL>
                    <a:lnR w="12700" cap="flat" cmpd="sng" algn="ctr">
                      <a:solidFill>
                        <a:srgbClr val="221D5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703542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anose="05000000000000000000" pitchFamily="2" charset="2"/>
              <a:buChar char="Ø"/>
            </a:pPr>
            <a:r>
              <a:rPr lang="en-US" sz="2800" dirty="0" smtClean="0"/>
              <a:t>Institute strategies to improve performance on PARCC</a:t>
            </a:r>
          </a:p>
          <a:p>
            <a:pPr>
              <a:buFont typeface="Wingdings" panose="05000000000000000000" pitchFamily="2" charset="2"/>
              <a:buChar char="Ø"/>
            </a:pPr>
            <a:r>
              <a:rPr lang="en-US" sz="2800" dirty="0" smtClean="0"/>
              <a:t>Continue to improve on QSAC metrics with goal of local control returned to district</a:t>
            </a:r>
          </a:p>
          <a:p>
            <a:pPr>
              <a:buFont typeface="Wingdings" panose="05000000000000000000" pitchFamily="2" charset="2"/>
              <a:buChar char="Ø"/>
            </a:pPr>
            <a:r>
              <a:rPr lang="en-US" sz="2800" dirty="0" smtClean="0"/>
              <a:t>Fully implement Elementary </a:t>
            </a:r>
            <a:r>
              <a:rPr lang="en-US" sz="2800" dirty="0"/>
              <a:t>School Choice </a:t>
            </a:r>
            <a:endParaRPr lang="en-US" sz="2800" dirty="0" smtClean="0"/>
          </a:p>
          <a:p>
            <a:pPr>
              <a:buFont typeface="Wingdings" panose="05000000000000000000" pitchFamily="2" charset="2"/>
              <a:buChar char="Ø"/>
            </a:pPr>
            <a:r>
              <a:rPr lang="en-US" sz="2800" dirty="0" smtClean="0"/>
              <a:t>Seek new ways to increase parent/family involvement</a:t>
            </a:r>
          </a:p>
          <a:p>
            <a:pPr>
              <a:buFont typeface="Wingdings" panose="05000000000000000000" pitchFamily="2" charset="2"/>
              <a:buChar char="Ø"/>
            </a:pPr>
            <a:r>
              <a:rPr lang="en-US" sz="2800" dirty="0"/>
              <a:t>Continue capacity building at every level</a:t>
            </a:r>
          </a:p>
          <a:p>
            <a:pPr>
              <a:buFont typeface="Wingdings" panose="05000000000000000000" pitchFamily="2" charset="2"/>
              <a:buChar char="Ø"/>
            </a:pPr>
            <a:r>
              <a:rPr lang="en-US" sz="2800" dirty="0" smtClean="0"/>
              <a:t>Address attendance challenges for chronically absent children</a:t>
            </a:r>
          </a:p>
          <a:p>
            <a:pPr>
              <a:buFont typeface="Wingdings" panose="05000000000000000000" pitchFamily="2" charset="2"/>
              <a:buChar char="Ø"/>
            </a:pPr>
            <a:r>
              <a:rPr lang="en-US" sz="2800" dirty="0" smtClean="0"/>
              <a:t>School Facilities:</a:t>
            </a:r>
          </a:p>
          <a:p>
            <a:pPr lvl="1">
              <a:buFont typeface="Wingdings" panose="05000000000000000000" pitchFamily="2" charset="2"/>
              <a:buChar char="Ø"/>
            </a:pPr>
            <a:r>
              <a:rPr lang="en-US" sz="2400" dirty="0" smtClean="0"/>
              <a:t>Complete transition for two </a:t>
            </a:r>
            <a:r>
              <a:rPr lang="en-US" sz="2400" dirty="0"/>
              <a:t>new elementary schools to open in August 2016 (School 16 and Dr. Hani Awadallah Elementary </a:t>
            </a:r>
            <a:r>
              <a:rPr lang="en-US" sz="2400" dirty="0" smtClean="0"/>
              <a:t>School)</a:t>
            </a:r>
            <a:endParaRPr lang="en-US" sz="2400" dirty="0"/>
          </a:p>
          <a:p>
            <a:pPr lvl="1">
              <a:buFont typeface="Wingdings" panose="05000000000000000000" pitchFamily="2" charset="2"/>
              <a:buChar char="Ø"/>
            </a:pPr>
            <a:r>
              <a:rPr lang="en-US" sz="2400" dirty="0"/>
              <a:t>Construction will begin </a:t>
            </a:r>
            <a:r>
              <a:rPr lang="en-US" sz="2400" dirty="0" smtClean="0"/>
              <a:t>on a </a:t>
            </a:r>
            <a:r>
              <a:rPr lang="en-US" sz="2400" dirty="0"/>
              <a:t>new Don Bosco Middle School in July 2016</a:t>
            </a:r>
          </a:p>
          <a:p>
            <a:pPr lvl="1">
              <a:buFont typeface="Wingdings" panose="05000000000000000000" pitchFamily="2" charset="2"/>
              <a:buChar char="Ø"/>
            </a:pPr>
            <a:r>
              <a:rPr lang="en-US" sz="2400" dirty="0"/>
              <a:t>The newly acquired Paterson Catholic High School </a:t>
            </a:r>
            <a:r>
              <a:rPr lang="en-US" sz="2400" dirty="0" smtClean="0"/>
              <a:t>facility </a:t>
            </a:r>
            <a:r>
              <a:rPr lang="en-US" sz="2400" dirty="0"/>
              <a:t>will be converted to a Paterson High School within two to three years</a:t>
            </a:r>
          </a:p>
          <a:p>
            <a:pPr>
              <a:buFont typeface="Wingdings" panose="05000000000000000000" pitchFamily="2" charset="2"/>
              <a:buChar char="Ø"/>
            </a:pPr>
            <a:r>
              <a:rPr lang="en-US" sz="2800" dirty="0" smtClean="0"/>
              <a:t>Continue efforts to develop existing relationships with business, community and university partners in efforts to secure third party grant funding (private, State and Federal)</a:t>
            </a:r>
          </a:p>
          <a:p>
            <a:endParaRPr lang="en-US" dirty="0"/>
          </a:p>
        </p:txBody>
      </p:sp>
      <p:sp>
        <p:nvSpPr>
          <p:cNvPr id="3" name="Slide Number Placeholder 2"/>
          <p:cNvSpPr>
            <a:spLocks noGrp="1"/>
          </p:cNvSpPr>
          <p:nvPr>
            <p:ph type="sldNum" sz="quarter" idx="12"/>
          </p:nvPr>
        </p:nvSpPr>
        <p:spPr/>
        <p:txBody>
          <a:bodyPr/>
          <a:lstStyle/>
          <a:p>
            <a:endParaRPr lang="en-US" dirty="0"/>
          </a:p>
        </p:txBody>
      </p:sp>
      <p:sp>
        <p:nvSpPr>
          <p:cNvPr id="4" name="Title 3"/>
          <p:cNvSpPr>
            <a:spLocks noGrp="1"/>
          </p:cNvSpPr>
          <p:nvPr>
            <p:ph type="title"/>
          </p:nvPr>
        </p:nvSpPr>
        <p:spPr/>
        <p:txBody>
          <a:bodyPr>
            <a:normAutofit/>
          </a:bodyPr>
          <a:lstStyle/>
          <a:p>
            <a:r>
              <a:rPr lang="en-US" b="1" dirty="0" smtClean="0"/>
              <a:t>Next Steps</a:t>
            </a:r>
            <a:endParaRPr lang="en-US" b="1" dirty="0"/>
          </a:p>
        </p:txBody>
      </p:sp>
      <p:sp>
        <p:nvSpPr>
          <p:cNvPr id="5"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42</a:t>
            </a:fld>
            <a:endParaRPr lang="en-US" dirty="0">
              <a:solidFill>
                <a:prstClr val="white"/>
              </a:solidFill>
            </a:endParaRPr>
          </a:p>
        </p:txBody>
      </p:sp>
    </p:spTree>
    <p:extLst>
      <p:ext uri="{BB962C8B-B14F-4D97-AF65-F5344CB8AC3E}">
        <p14:creationId xmlns:p14="http://schemas.microsoft.com/office/powerpoint/2010/main" val="1757284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8364" y="1600200"/>
            <a:ext cx="6934200" cy="4339650"/>
          </a:xfrm>
          <a:prstGeom prst="rect">
            <a:avLst/>
          </a:prstGeom>
        </p:spPr>
        <p:txBody>
          <a:bodyPr wrap="square">
            <a:spAutoFit/>
          </a:bodyPr>
          <a:lstStyle/>
          <a:p>
            <a:endParaRPr lang="en-US" sz="2400" b="1" dirty="0" smtClean="0"/>
          </a:p>
          <a:p>
            <a:r>
              <a:rPr lang="en-US" sz="2400" b="1" dirty="0" smtClean="0"/>
              <a:t>“We can, whenever and wherever we choose, successfully teach all children whose schooling is of interest to us. We already know more than we need to do that.  Whether or not we do it must finally depend on how we feel about the fact that we haven't so far.”</a:t>
            </a:r>
          </a:p>
          <a:p>
            <a:endParaRPr lang="en-US" sz="2400" b="1" dirty="0" smtClean="0"/>
          </a:p>
          <a:p>
            <a:r>
              <a:rPr lang="en-US" sz="2400" b="1" dirty="0" smtClean="0"/>
              <a:t>Ronald Edmonds</a:t>
            </a:r>
            <a:r>
              <a:rPr lang="en-US" dirty="0" smtClean="0"/>
              <a:t/>
            </a:r>
            <a:br>
              <a:rPr lang="en-US" dirty="0" smtClean="0"/>
            </a:br>
            <a:endParaRPr lang="en-US" dirty="0" smtClean="0"/>
          </a:p>
          <a:p>
            <a:endParaRPr lang="en-US" dirty="0"/>
          </a:p>
        </p:txBody>
      </p:sp>
      <p:pic>
        <p:nvPicPr>
          <p:cNvPr id="5" name="Picture 4" descr="PPS_logo_2013-4-inch.jpg"/>
          <p:cNvPicPr/>
          <p:nvPr/>
        </p:nvPicPr>
        <p:blipFill>
          <a:blip r:embed="rId2" cstate="print"/>
          <a:stretch>
            <a:fillRect/>
          </a:stretch>
        </p:blipFill>
        <p:spPr>
          <a:xfrm>
            <a:off x="2133600" y="585355"/>
            <a:ext cx="4800600" cy="781050"/>
          </a:xfrm>
          <a:prstGeom prst="rect">
            <a:avLst/>
          </a:prstGeom>
        </p:spPr>
      </p:pic>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43</a:t>
            </a:fld>
            <a:endParaRPr lang="en-US" dirty="0">
              <a:solidFill>
                <a:prstClr val="white"/>
              </a:solidFill>
            </a:endParaRPr>
          </a:p>
        </p:txBody>
      </p:sp>
    </p:spTree>
    <p:extLst>
      <p:ext uri="{BB962C8B-B14F-4D97-AF65-F5344CB8AC3E}">
        <p14:creationId xmlns:p14="http://schemas.microsoft.com/office/powerpoint/2010/main" val="2234251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a:bodyPr>
          <a:lstStyle/>
          <a:p>
            <a:endParaRPr lang="en-US" sz="2800" dirty="0" smtClean="0"/>
          </a:p>
          <a:p>
            <a:pPr lvl="0">
              <a:buNone/>
            </a:pPr>
            <a:endParaRPr lang="en-US" sz="2900" dirty="0" smtClean="0"/>
          </a:p>
          <a:p>
            <a:pPr algn="ctr">
              <a:buNone/>
            </a:pPr>
            <a:endParaRPr lang="en-US" sz="6000" dirty="0"/>
          </a:p>
        </p:txBody>
      </p:sp>
      <p:sp>
        <p:nvSpPr>
          <p:cNvPr id="3" name="Slide Number Placeholder 2"/>
          <p:cNvSpPr>
            <a:spLocks noGrp="1"/>
          </p:cNvSpPr>
          <p:nvPr>
            <p:ph type="sldNum" sz="quarter" idx="12"/>
          </p:nvPr>
        </p:nvSpPr>
        <p:spPr/>
        <p:txBody>
          <a:bodyPr/>
          <a:lstStyle/>
          <a:p>
            <a:endParaRPr lang="en-US" dirty="0">
              <a:solidFill>
                <a:srgbClr val="1D1756">
                  <a:tint val="75000"/>
                </a:srgbClr>
              </a:solidFill>
            </a:endParaRPr>
          </a:p>
        </p:txBody>
      </p:sp>
      <p:pic>
        <p:nvPicPr>
          <p:cNvPr id="5" name="Picture 4" descr="MC900431560[1].PNG"/>
          <p:cNvPicPr>
            <a:picLocks noChangeAspect="1"/>
          </p:cNvPicPr>
          <p:nvPr/>
        </p:nvPicPr>
        <p:blipFill>
          <a:blip r:embed="rId2" cstate="print"/>
          <a:stretch>
            <a:fillRect/>
          </a:stretch>
        </p:blipFill>
        <p:spPr>
          <a:xfrm>
            <a:off x="1143000" y="1752600"/>
            <a:ext cx="1942700" cy="1942700"/>
          </a:xfrm>
          <a:prstGeom prst="rect">
            <a:avLst/>
          </a:prstGeom>
        </p:spPr>
      </p:pic>
      <p:sp>
        <p:nvSpPr>
          <p:cNvPr id="8" name="TextBox 7"/>
          <p:cNvSpPr txBox="1"/>
          <p:nvPr/>
        </p:nvSpPr>
        <p:spPr>
          <a:xfrm>
            <a:off x="457200" y="4492336"/>
            <a:ext cx="3733800" cy="1908215"/>
          </a:xfrm>
          <a:prstGeom prst="rect">
            <a:avLst/>
          </a:prstGeom>
          <a:noFill/>
        </p:spPr>
        <p:txBody>
          <a:bodyPr wrap="square" rtlCol="0">
            <a:spAutoFit/>
          </a:bodyPr>
          <a:lstStyle/>
          <a:p>
            <a:r>
              <a:rPr lang="en-US" sz="2000" dirty="0" smtClean="0">
                <a:solidFill>
                  <a:srgbClr val="1D1756"/>
                </a:solidFill>
              </a:rPr>
              <a:t>For more information, contact:</a:t>
            </a:r>
          </a:p>
          <a:p>
            <a:r>
              <a:rPr lang="en-US" sz="2000" dirty="0" smtClean="0">
                <a:solidFill>
                  <a:srgbClr val="1D1756"/>
                </a:solidFill>
              </a:rPr>
              <a:t>Dr. Donnie Evans – </a:t>
            </a:r>
            <a:r>
              <a:rPr lang="en-US" sz="2000" dirty="0" smtClean="0">
                <a:solidFill>
                  <a:srgbClr val="1D1756"/>
                </a:solidFill>
                <a:hlinkClick r:id="rId3"/>
              </a:rPr>
              <a:t>devans@paterson.k12.nj.us</a:t>
            </a:r>
            <a:endParaRPr lang="en-US" sz="2000" dirty="0" smtClean="0">
              <a:solidFill>
                <a:srgbClr val="1D1756"/>
              </a:solidFill>
            </a:endParaRPr>
          </a:p>
          <a:p>
            <a:r>
              <a:rPr lang="en-US" sz="2000" dirty="0" smtClean="0">
                <a:solidFill>
                  <a:srgbClr val="1D1756"/>
                </a:solidFill>
              </a:rPr>
              <a:t>Ms. Eileen Shafer – </a:t>
            </a:r>
            <a:r>
              <a:rPr lang="en-US" sz="2000" dirty="0" smtClean="0">
                <a:solidFill>
                  <a:srgbClr val="1D1756"/>
                </a:solidFill>
                <a:hlinkClick r:id="rId4"/>
              </a:rPr>
              <a:t>eshafer@paterson.k12.nj.us</a:t>
            </a:r>
            <a:endParaRPr lang="en-US" dirty="0" smtClean="0">
              <a:solidFill>
                <a:srgbClr val="1D1756"/>
              </a:solidFill>
            </a:endParaRPr>
          </a:p>
          <a:p>
            <a:endParaRPr lang="en-US" dirty="0">
              <a:solidFill>
                <a:srgbClr val="1D1756"/>
              </a:solidFill>
            </a:endParaRPr>
          </a:p>
        </p:txBody>
      </p:sp>
      <p:sp>
        <p:nvSpPr>
          <p:cNvPr id="7" name="Title 6"/>
          <p:cNvSpPr>
            <a:spLocks noGrp="1"/>
          </p:cNvSpPr>
          <p:nvPr>
            <p:ph type="title"/>
          </p:nvPr>
        </p:nvSpPr>
        <p:spPr/>
        <p:txBody>
          <a:bodyPr/>
          <a:lstStyle/>
          <a:p>
            <a:r>
              <a:rPr lang="en-US" b="1" dirty="0" smtClean="0"/>
              <a:t>Questions</a:t>
            </a:r>
            <a:endParaRPr lang="en-US" b="1"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1717963"/>
            <a:ext cx="4622800" cy="3467100"/>
          </a:xfrm>
          <a:prstGeom prst="rect">
            <a:avLst/>
          </a:prstGeom>
        </p:spPr>
      </p:pic>
      <p:sp>
        <p:nvSpPr>
          <p:cNvPr id="9"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44</a:t>
            </a:fld>
            <a:endParaRPr lang="en-US" dirty="0">
              <a:solidFill>
                <a:prstClr val="white"/>
              </a:solidFill>
            </a:endParaRPr>
          </a:p>
        </p:txBody>
      </p:sp>
    </p:spTree>
    <p:extLst>
      <p:ext uri="{BB962C8B-B14F-4D97-AF65-F5344CB8AC3E}">
        <p14:creationId xmlns:p14="http://schemas.microsoft.com/office/powerpoint/2010/main" val="251558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7128" y="1590909"/>
            <a:ext cx="8229600" cy="4525963"/>
          </a:xfrm>
          <a:prstGeom prst="rect">
            <a:avLst/>
          </a:prstGeom>
        </p:spPr>
        <p:txBody>
          <a:bodyPr>
            <a:normAutofit/>
          </a:bodyPr>
          <a:lstStyle/>
          <a:p>
            <a:pPr marL="365760" lvl="0" indent="-256032">
              <a:lnSpc>
                <a:spcPct val="110000"/>
              </a:lnSpc>
              <a:buClr>
                <a:schemeClr val="accent1"/>
              </a:buClr>
              <a:buSzPct val="68000"/>
              <a:buFont typeface="Wingdings" pitchFamily="2" charset="2"/>
              <a:buChar char="Ø"/>
              <a:defRPr/>
            </a:pPr>
            <a:r>
              <a:rPr lang="en-US" sz="2800" dirty="0" smtClean="0"/>
              <a:t>Student Academic </a:t>
            </a:r>
            <a:r>
              <a:rPr lang="en-US" sz="2800" dirty="0"/>
              <a:t>O</a:t>
            </a:r>
            <a:r>
              <a:rPr lang="en-US" sz="2800" dirty="0" smtClean="0"/>
              <a:t>utcomes</a:t>
            </a:r>
          </a:p>
          <a:p>
            <a:pPr marL="365760" lvl="0" indent="-256032">
              <a:lnSpc>
                <a:spcPct val="110000"/>
              </a:lnSpc>
              <a:buClr>
                <a:schemeClr val="accent1"/>
              </a:buClr>
              <a:buSzPct val="68000"/>
              <a:buFont typeface="Wingdings" pitchFamily="2" charset="2"/>
              <a:buChar char="Ø"/>
              <a:defRPr/>
            </a:pPr>
            <a:r>
              <a:rPr lang="en-US" sz="2800" dirty="0" smtClean="0"/>
              <a:t>College Admission</a:t>
            </a:r>
          </a:p>
          <a:p>
            <a:pPr marL="393192" lvl="1">
              <a:lnSpc>
                <a:spcPct val="110000"/>
              </a:lnSpc>
              <a:buClr>
                <a:schemeClr val="accent1"/>
              </a:buClr>
              <a:defRPr/>
            </a:pPr>
            <a:r>
              <a:rPr lang="en-US" sz="2800" dirty="0" smtClean="0"/>
              <a:t>&amp; Completion Rates</a:t>
            </a:r>
            <a:endParaRPr lang="en-US" sz="2800" dirty="0"/>
          </a:p>
          <a:p>
            <a:pPr marL="365760" lvl="0" indent="-256032">
              <a:spcBef>
                <a:spcPts val="400"/>
              </a:spcBef>
              <a:buClr>
                <a:schemeClr val="accent1"/>
              </a:buClr>
              <a:buSzPct val="68000"/>
              <a:buFont typeface="Wingdings" pitchFamily="2" charset="2"/>
              <a:buChar char="Ø"/>
              <a:defRPr/>
            </a:pPr>
            <a:r>
              <a:rPr lang="en-US" sz="2800" dirty="0" smtClean="0"/>
              <a:t>Internal </a:t>
            </a:r>
            <a:r>
              <a:rPr lang="en-US" sz="2800" dirty="0"/>
              <a:t>&amp; External </a:t>
            </a:r>
          </a:p>
          <a:p>
            <a:pPr marL="109728" lvl="0">
              <a:spcBef>
                <a:spcPts val="400"/>
              </a:spcBef>
              <a:buClr>
                <a:schemeClr val="accent1"/>
              </a:buClr>
              <a:buSzPct val="68000"/>
              <a:defRPr/>
            </a:pPr>
            <a:r>
              <a:rPr lang="en-US" sz="2800" dirty="0"/>
              <a:t>   Communications</a:t>
            </a:r>
          </a:p>
          <a:p>
            <a:pPr marL="365760" indent="-256032">
              <a:spcBef>
                <a:spcPts val="400"/>
              </a:spcBef>
              <a:buClr>
                <a:schemeClr val="accent1"/>
              </a:buClr>
              <a:buSzPct val="68000"/>
              <a:buFont typeface="Wingdings" pitchFamily="2" charset="2"/>
              <a:buChar char="Ø"/>
              <a:defRPr/>
            </a:pPr>
            <a:r>
              <a:rPr lang="en-US" sz="2800" dirty="0" smtClean="0"/>
              <a:t>Attendance Rates</a:t>
            </a:r>
          </a:p>
          <a:p>
            <a:pPr marL="365760" indent="-256032">
              <a:spcBef>
                <a:spcPts val="400"/>
              </a:spcBef>
              <a:buClr>
                <a:schemeClr val="accent1"/>
              </a:buClr>
              <a:buSzPct val="68000"/>
              <a:buFont typeface="Wingdings" pitchFamily="2" charset="2"/>
              <a:buChar char="Ø"/>
              <a:defRPr/>
            </a:pPr>
            <a:r>
              <a:rPr lang="en-US" sz="2800" dirty="0" smtClean="0"/>
              <a:t>Facilities</a:t>
            </a:r>
            <a:endParaRPr lang="en-US" sz="2800" dirty="0"/>
          </a:p>
          <a:p>
            <a:pPr marL="365760" lvl="0" indent="-256032">
              <a:spcBef>
                <a:spcPts val="400"/>
              </a:spcBef>
              <a:buClr>
                <a:schemeClr val="accent1"/>
              </a:buClr>
              <a:buSzPct val="68000"/>
              <a:buFont typeface="Wingdings" pitchFamily="2" charset="2"/>
              <a:buChar char="Ø"/>
              <a:defRPr/>
            </a:pPr>
            <a:r>
              <a:rPr lang="en-US" sz="2800" dirty="0" smtClean="0"/>
              <a:t>Family &amp; Community Engagement</a:t>
            </a:r>
            <a:endParaRPr lang="en-US" sz="2800" dirty="0"/>
          </a:p>
          <a:p>
            <a:pPr marL="365760" lvl="0" indent="-256032">
              <a:spcBef>
                <a:spcPts val="400"/>
              </a:spcBef>
              <a:buClr>
                <a:schemeClr val="accent1"/>
              </a:buClr>
              <a:buSzPct val="68000"/>
              <a:buFont typeface="Wingdings" pitchFamily="2" charset="2"/>
              <a:buChar char="Ø"/>
              <a:defRPr/>
            </a:pPr>
            <a:endParaRPr lang="en-US" sz="2700" dirty="0"/>
          </a:p>
          <a:p>
            <a:pPr marL="460375" lvl="1" indent="-342900">
              <a:lnSpc>
                <a:spcPct val="110000"/>
              </a:lnSpc>
              <a:buClr>
                <a:schemeClr val="accent1"/>
              </a:buClr>
              <a:buFont typeface="Wingdings" panose="05000000000000000000" pitchFamily="2" charset="2"/>
              <a:buChar char="Ø"/>
              <a:defRPr/>
            </a:pPr>
            <a:endParaRPr lang="en-US" sz="24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Char char="Ø"/>
              <a:tabLst/>
              <a:defRPr/>
            </a:pPr>
            <a:endParaRPr lang="en-US" sz="2700" dirty="0" smtClean="0"/>
          </a:p>
          <a:p>
            <a:pPr marL="621792" marR="0" lvl="1" indent="-228600" algn="l" defTabSz="914400" rtl="0" eaLnBrk="1" fontAlgn="auto" latinLnBrk="0" hangingPunct="1">
              <a:lnSpc>
                <a:spcPct val="150000"/>
              </a:lnSpc>
              <a:spcBef>
                <a:spcPts val="324"/>
              </a:spcBef>
              <a:spcAft>
                <a:spcPts val="0"/>
              </a:spcAft>
              <a:buClr>
                <a:schemeClr val="accent1"/>
              </a:buClr>
              <a:buSzTx/>
              <a:buFont typeface="Wingdings" pitchFamily="2" charset="2"/>
              <a:buChar char="Ø"/>
              <a:tabLst/>
              <a:defRPr/>
            </a:pPr>
            <a:endParaRPr lang="en-US" sz="2000" dirty="0" smtClean="0"/>
          </a:p>
          <a:p>
            <a:pPr marL="621792" marR="0" lvl="1" indent="-228600" algn="l" defTabSz="914400" rtl="0" eaLnBrk="1" fontAlgn="auto" latinLnBrk="0" hangingPunct="1">
              <a:lnSpc>
                <a:spcPct val="150000"/>
              </a:lnSpc>
              <a:spcBef>
                <a:spcPts val="324"/>
              </a:spcBef>
              <a:spcAft>
                <a:spcPts val="0"/>
              </a:spcAft>
              <a:buClr>
                <a:schemeClr val="accent1"/>
              </a:buClr>
              <a:buSzTx/>
              <a:buFont typeface="Verdana"/>
              <a:buChar char="◦"/>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itle 1"/>
          <p:cNvSpPr txBox="1">
            <a:spLocks/>
          </p:cNvSpPr>
          <p:nvPr/>
        </p:nvSpPr>
        <p:spPr>
          <a:xfrm>
            <a:off x="609600" y="381000"/>
            <a:ext cx="8229600" cy="1143000"/>
          </a:xfrm>
          <a:prstGeom prst="rect">
            <a:avLst/>
          </a:prstGeom>
          <a:noFill/>
          <a:ln>
            <a:noFill/>
          </a:ln>
        </p:spPr>
        <p:txBody>
          <a:bodyPr vert="horz" rtlCol="0" anchor="ctr">
            <a:noAutofit/>
            <a:scene3d>
              <a:camera prst="orthographicFront"/>
              <a:lightRig rig="soft" dir="t"/>
            </a:scene3d>
            <a:sp3d prstMaterial="softEdge">
              <a:bevelT w="25400" h="25400"/>
            </a:sp3d>
          </a:bodyPr>
          <a:lstStyle/>
          <a:p>
            <a:pPr lvl="0" algn="ctr">
              <a:spcBef>
                <a:spcPct val="0"/>
              </a:spcBef>
            </a:pPr>
            <a:r>
              <a:rPr lang="en-US" sz="4400" b="1" dirty="0" smtClean="0"/>
              <a:t>Challenges &amp; Obstacles</a:t>
            </a:r>
            <a:endParaRPr kumimoji="0" lang="en-US" sz="4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Slide Number Placeholder 1"/>
          <p:cNvSpPr txBox="1">
            <a:spLocks/>
          </p:cNvSpPr>
          <p:nvPr/>
        </p:nvSpPr>
        <p:spPr>
          <a:xfrm>
            <a:off x="533400" y="6111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5</a:t>
            </a:fld>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384" y="2286000"/>
            <a:ext cx="3847700" cy="2566416"/>
          </a:xfrm>
          <a:prstGeom prst="rect">
            <a:avLst/>
          </a:prstGeom>
        </p:spPr>
      </p:pic>
    </p:spTree>
    <p:extLst>
      <p:ext uri="{BB962C8B-B14F-4D97-AF65-F5344CB8AC3E}">
        <p14:creationId xmlns:p14="http://schemas.microsoft.com/office/powerpoint/2010/main" val="77676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Users\Owner\AppData\Local\Microsoft\Windows\INetCache\IE\K0PMY5GD\NEWS[1].png"/>
          <p:cNvPicPr>
            <a:picLocks noChangeAspect="1" noChangeArrowheads="1"/>
          </p:cNvPicPr>
          <p:nvPr/>
        </p:nvPicPr>
        <p:blipFill>
          <a:blip r:embed="rId2" cstate="print"/>
          <a:srcRect/>
          <a:stretch>
            <a:fillRect/>
          </a:stretch>
        </p:blipFill>
        <p:spPr bwMode="auto">
          <a:xfrm>
            <a:off x="304800" y="609600"/>
            <a:ext cx="3810000" cy="3810000"/>
          </a:xfrm>
          <a:prstGeom prst="rect">
            <a:avLst/>
          </a:prstGeom>
          <a:noFill/>
        </p:spPr>
      </p:pic>
      <p:sp>
        <p:nvSpPr>
          <p:cNvPr id="2" name="TextBox 1"/>
          <p:cNvSpPr txBox="1"/>
          <p:nvPr/>
        </p:nvSpPr>
        <p:spPr>
          <a:xfrm>
            <a:off x="4528279" y="1295400"/>
            <a:ext cx="3810000" cy="3970318"/>
          </a:xfrm>
          <a:prstGeom prst="rect">
            <a:avLst/>
          </a:prstGeom>
          <a:noFill/>
        </p:spPr>
        <p:txBody>
          <a:bodyPr wrap="square" rtlCol="0">
            <a:spAutoFit/>
          </a:bodyPr>
          <a:lstStyle/>
          <a:p>
            <a:r>
              <a:rPr lang="en-US" sz="2800" b="1" dirty="0" smtClean="0"/>
              <a:t>“</a:t>
            </a:r>
            <a:r>
              <a:rPr lang="en-US" sz="2800" b="1" i="1" dirty="0" smtClean="0"/>
              <a:t>Life </a:t>
            </a:r>
            <a:r>
              <a:rPr lang="en-US" sz="2800" b="1" i="1" dirty="0"/>
              <a:t>getting better for Paterson's poorest </a:t>
            </a:r>
            <a:r>
              <a:rPr lang="en-US" sz="2800" b="1" i="1" dirty="0" smtClean="0"/>
              <a:t>kids” </a:t>
            </a:r>
            <a:endParaRPr lang="en-US" sz="2800" b="1" i="1" dirty="0"/>
          </a:p>
          <a:p>
            <a:endParaRPr lang="en-US" sz="2000" dirty="0" smtClean="0"/>
          </a:p>
          <a:p>
            <a:r>
              <a:rPr lang="en-US" sz="2400" dirty="0" smtClean="0"/>
              <a:t>“The </a:t>
            </a:r>
            <a:r>
              <a:rPr lang="en-US" sz="2400" dirty="0"/>
              <a:t>participation rate in Paterson's school breakfast program is now 93 percent, </a:t>
            </a:r>
            <a:endParaRPr lang="en-US" sz="2400" dirty="0" smtClean="0"/>
          </a:p>
          <a:p>
            <a:r>
              <a:rPr lang="en-US" sz="2400" dirty="0" smtClean="0"/>
              <a:t>tops </a:t>
            </a:r>
            <a:r>
              <a:rPr lang="en-US" sz="2400" dirty="0"/>
              <a:t>among large, urban districts in New Jersey, according to the report</a:t>
            </a:r>
            <a:r>
              <a:rPr lang="en-US" sz="2400" dirty="0" smtClean="0"/>
              <a:t>.”</a:t>
            </a:r>
          </a:p>
          <a:p>
            <a:endParaRPr lang="en-US" sz="1600" dirty="0" smtClean="0"/>
          </a:p>
          <a:p>
            <a:r>
              <a:rPr lang="en-US" sz="1600" dirty="0" smtClean="0"/>
              <a:t>– </a:t>
            </a:r>
            <a:r>
              <a:rPr lang="en-US" sz="1600" i="1" dirty="0"/>
              <a:t>The Star Ledger, </a:t>
            </a:r>
            <a:r>
              <a:rPr lang="en-US" sz="1600" i="1" dirty="0" smtClean="0"/>
              <a:t>NJ.com – </a:t>
            </a:r>
            <a:r>
              <a:rPr lang="en-US" sz="1600" dirty="0" smtClean="0"/>
              <a:t>12/11/2015</a:t>
            </a:r>
            <a:endParaRPr lang="en-US" sz="1600" dirty="0"/>
          </a:p>
        </p:txBody>
      </p:sp>
      <p:sp>
        <p:nvSpPr>
          <p:cNvPr id="4"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6</a:t>
            </a:fld>
            <a:endParaRPr 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The Strategic Plan</a:t>
            </a:r>
            <a:r>
              <a:rPr lang="en-US" sz="4900" b="1" dirty="0"/>
              <a:t/>
            </a:r>
            <a:br>
              <a:rPr lang="en-US" sz="4900" b="1" dirty="0"/>
            </a:br>
            <a:r>
              <a:rPr lang="en-US" b="1" dirty="0" smtClean="0"/>
              <a:t>- </a:t>
            </a:r>
            <a:r>
              <a:rPr lang="en-US" b="1" i="1" dirty="0" smtClean="0"/>
              <a:t>Brighter</a:t>
            </a:r>
            <a:r>
              <a:rPr lang="en-US" b="1" dirty="0" smtClean="0"/>
              <a:t> Futures-</a:t>
            </a:r>
          </a:p>
        </p:txBody>
      </p:sp>
      <p:sp>
        <p:nvSpPr>
          <p:cNvPr id="3" name="Content Placeholder 2"/>
          <p:cNvSpPr>
            <a:spLocks noGrp="1"/>
          </p:cNvSpPr>
          <p:nvPr>
            <p:ph idx="1"/>
          </p:nvPr>
        </p:nvSpPr>
        <p:spPr>
          <a:xfrm>
            <a:off x="381000" y="1828800"/>
            <a:ext cx="8229600" cy="4525963"/>
          </a:xfrm>
        </p:spPr>
        <p:txBody>
          <a:bodyPr>
            <a:normAutofit/>
          </a:bodyPr>
          <a:lstStyle/>
          <a:p>
            <a:pPr marL="365760" lvl="0" indent="-256032" algn="ctr">
              <a:spcBef>
                <a:spcPts val="400"/>
              </a:spcBef>
              <a:buClr>
                <a:srgbClr val="2DA2BF"/>
              </a:buClr>
              <a:buSzPct val="68000"/>
              <a:buNone/>
            </a:pPr>
            <a:r>
              <a:rPr lang="en-US" sz="3600" b="1" dirty="0">
                <a:solidFill>
                  <a:srgbClr val="FF0000"/>
                </a:solidFill>
              </a:rPr>
              <a:t>Vision</a:t>
            </a:r>
          </a:p>
          <a:p>
            <a:pPr marL="365760" lvl="0" indent="-256032" algn="ctr">
              <a:spcBef>
                <a:spcPts val="400"/>
              </a:spcBef>
              <a:buClr>
                <a:srgbClr val="2DA2BF"/>
              </a:buClr>
              <a:buSzPct val="68000"/>
              <a:buNone/>
            </a:pPr>
            <a:r>
              <a:rPr lang="en-US" sz="2800" dirty="0"/>
              <a:t>To be </a:t>
            </a:r>
            <a:r>
              <a:rPr lang="en-US" sz="2800" u="sng" dirty="0" smtClean="0"/>
              <a:t>the</a:t>
            </a:r>
            <a:r>
              <a:rPr lang="en-US" sz="2800" dirty="0" smtClean="0"/>
              <a:t> leader </a:t>
            </a:r>
            <a:r>
              <a:rPr lang="en-US" sz="2800" dirty="0"/>
              <a:t>in educating New Jersey’s urban youth</a:t>
            </a:r>
          </a:p>
          <a:p>
            <a:pPr marL="365760" lvl="0" indent="-256032" algn="ctr">
              <a:spcBef>
                <a:spcPts val="400"/>
              </a:spcBef>
              <a:buClr>
                <a:srgbClr val="2DA2BF"/>
              </a:buClr>
              <a:buSzPct val="68000"/>
              <a:buNone/>
            </a:pPr>
            <a:endParaRPr lang="en-US" sz="2800" dirty="0">
              <a:solidFill>
                <a:prstClr val="black"/>
              </a:solidFill>
            </a:endParaRPr>
          </a:p>
          <a:p>
            <a:pPr marL="365760" lvl="0" indent="-256032" algn="ctr">
              <a:spcBef>
                <a:spcPts val="400"/>
              </a:spcBef>
              <a:buClr>
                <a:srgbClr val="2DA2BF"/>
              </a:buClr>
              <a:buSzPct val="68000"/>
              <a:buNone/>
            </a:pPr>
            <a:r>
              <a:rPr lang="en-US" sz="3600" b="1" dirty="0" smtClean="0">
                <a:solidFill>
                  <a:srgbClr val="FF0000"/>
                </a:solidFill>
              </a:rPr>
              <a:t>Mission</a:t>
            </a:r>
          </a:p>
          <a:p>
            <a:pPr marL="365760" lvl="0" indent="-256032" algn="ctr">
              <a:spcBef>
                <a:spcPts val="400"/>
              </a:spcBef>
              <a:buClr>
                <a:srgbClr val="2DA2BF"/>
              </a:buClr>
              <a:buSzPct val="68000"/>
              <a:buNone/>
            </a:pPr>
            <a:r>
              <a:rPr lang="en-US" sz="2800" dirty="0" smtClean="0"/>
              <a:t>To </a:t>
            </a:r>
            <a:r>
              <a:rPr lang="en-US" sz="2800" dirty="0"/>
              <a:t>prepare each student for success in the college/university of their choosing and in their chosen </a:t>
            </a:r>
            <a:r>
              <a:rPr lang="en-US" sz="2800" dirty="0" smtClean="0"/>
              <a:t>career</a:t>
            </a:r>
            <a:endParaRPr lang="en-US" sz="2800" u="sng" dirty="0"/>
          </a:p>
          <a:p>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53340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7</a:t>
            </a:fld>
            <a:endParaRPr lang="en-US" dirty="0">
              <a:solidFill>
                <a:prstClr val="white"/>
              </a:solidFill>
            </a:endParaRPr>
          </a:p>
        </p:txBody>
      </p:sp>
    </p:spTree>
    <p:extLst>
      <p:ext uri="{BB962C8B-B14F-4D97-AF65-F5344CB8AC3E}">
        <p14:creationId xmlns:p14="http://schemas.microsoft.com/office/powerpoint/2010/main" val="65789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itchFamily="2" charset="2"/>
              <a:buChar char="Ø"/>
            </a:pPr>
            <a:r>
              <a:rPr lang="en-US" dirty="0" smtClean="0"/>
              <a:t>The core business of schools and the school district is teaching and learning which influences all decisions and activities in the district.</a:t>
            </a:r>
          </a:p>
          <a:p>
            <a:pPr>
              <a:buFont typeface="Wingdings" pitchFamily="2" charset="2"/>
              <a:buChar char="Ø"/>
            </a:pPr>
            <a:r>
              <a:rPr lang="en-US" dirty="0" smtClean="0">
                <a:solidFill>
                  <a:srgbClr val="FF0000"/>
                </a:solidFill>
              </a:rPr>
              <a:t>All children can achieve at high levels and it is the responsibility of educators to create environments where student learning can occur.</a:t>
            </a:r>
          </a:p>
          <a:p>
            <a:pPr>
              <a:buFont typeface="Wingdings" pitchFamily="2" charset="2"/>
              <a:buChar char="Ø"/>
            </a:pPr>
            <a:r>
              <a:rPr lang="en-US" dirty="0" smtClean="0">
                <a:solidFill>
                  <a:srgbClr val="FF0000"/>
                </a:solidFill>
              </a:rPr>
              <a:t>Effective instruction makes the most difference in student achievement.</a:t>
            </a:r>
          </a:p>
          <a:p>
            <a:pPr>
              <a:buFont typeface="Wingdings" pitchFamily="2" charset="2"/>
              <a:buChar char="Ø"/>
            </a:pPr>
            <a:r>
              <a:rPr lang="en-US" dirty="0" smtClean="0">
                <a:solidFill>
                  <a:srgbClr val="FF0000"/>
                </a:solidFill>
              </a:rPr>
              <a:t>All staff must be committed to “children first” and to the pursuit of high student achievement.</a:t>
            </a:r>
          </a:p>
          <a:p>
            <a:pPr>
              <a:buFont typeface="Wingdings" pitchFamily="2" charset="2"/>
              <a:buChar char="Ø"/>
            </a:pPr>
            <a:r>
              <a:rPr lang="en-US" dirty="0" smtClean="0"/>
              <a:t>All schools must be safe, caring and orderly to enable teachers to teach and students to learn.</a:t>
            </a:r>
          </a:p>
          <a:p>
            <a:pPr>
              <a:buFont typeface="Wingdings" pitchFamily="2" charset="2"/>
              <a:buChar char="Ø"/>
            </a:pPr>
            <a:r>
              <a:rPr lang="en-US" dirty="0" smtClean="0"/>
              <a:t>Only through collaboration with and engagement of community organizations, institutions, agencies, and families can the district realize its vision and mission.</a:t>
            </a:r>
          </a:p>
          <a:p>
            <a:endParaRPr lang="en-US" dirty="0"/>
          </a:p>
        </p:txBody>
      </p:sp>
      <p:sp>
        <p:nvSpPr>
          <p:cNvPr id="5" name="Title 4"/>
          <p:cNvSpPr>
            <a:spLocks noGrp="1"/>
          </p:cNvSpPr>
          <p:nvPr>
            <p:ph type="title"/>
          </p:nvPr>
        </p:nvSpPr>
        <p:spPr/>
        <p:txBody>
          <a:bodyPr/>
          <a:lstStyle/>
          <a:p>
            <a:r>
              <a:rPr lang="en-US" b="1" dirty="0" smtClean="0"/>
              <a:t>Brighter </a:t>
            </a:r>
            <a:r>
              <a:rPr lang="en-US" b="1" dirty="0"/>
              <a:t>Futures: Core Beliefs</a:t>
            </a:r>
          </a:p>
        </p:txBody>
      </p:sp>
      <p:sp>
        <p:nvSpPr>
          <p:cNvPr id="6" name="Slide Number Placeholder 1"/>
          <p:cNvSpPr txBox="1">
            <a:spLocks/>
          </p:cNvSpPr>
          <p:nvPr/>
        </p:nvSpPr>
        <p:spPr>
          <a:xfrm>
            <a:off x="594360" y="62182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8</a:t>
            </a:fld>
            <a:endParaRPr lang="en-US" dirty="0">
              <a:solidFill>
                <a:prstClr val="white"/>
              </a:solidFill>
            </a:endParaRPr>
          </a:p>
        </p:txBody>
      </p:sp>
    </p:spTree>
    <p:extLst>
      <p:ext uri="{BB962C8B-B14F-4D97-AF65-F5344CB8AC3E}">
        <p14:creationId xmlns:p14="http://schemas.microsoft.com/office/powerpoint/2010/main" val="30695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71500" indent="-571500">
              <a:buFont typeface="+mj-lt"/>
              <a:buAutoNum type="romanUcPeriod"/>
            </a:pPr>
            <a:r>
              <a:rPr lang="en-US" b="1" dirty="0" smtClean="0"/>
              <a:t>Effective Academic Programs:  </a:t>
            </a:r>
            <a:r>
              <a:rPr lang="en-US" dirty="0" smtClean="0"/>
              <a:t>Programs are research based and outcomes driven</a:t>
            </a:r>
          </a:p>
          <a:p>
            <a:pPr marL="571500" indent="-571500">
              <a:buFont typeface="+mj-lt"/>
              <a:buAutoNum type="romanUcPeriod"/>
            </a:pPr>
            <a:endParaRPr lang="en-US" dirty="0"/>
          </a:p>
          <a:p>
            <a:pPr marL="571500" indent="-571500">
              <a:buFont typeface="+mj-lt"/>
              <a:buAutoNum type="romanUcPeriod"/>
            </a:pPr>
            <a:r>
              <a:rPr lang="en-US" b="1" dirty="0" smtClean="0"/>
              <a:t>Creating and Maintaining Healthy School Cultures:</a:t>
            </a:r>
            <a:r>
              <a:rPr lang="en-US" b="1" dirty="0" smtClean="0">
                <a:solidFill>
                  <a:srgbClr val="FF0000"/>
                </a:solidFill>
              </a:rPr>
              <a:t>  </a:t>
            </a:r>
            <a:r>
              <a:rPr lang="en-US" dirty="0" smtClean="0"/>
              <a:t>Schools are safe to enable teachers to teach and students to learn</a:t>
            </a:r>
          </a:p>
          <a:p>
            <a:pPr marL="571500" indent="-571500">
              <a:buFont typeface="+mj-lt"/>
              <a:buAutoNum type="romanUcPeriod"/>
            </a:pPr>
            <a:endParaRPr lang="en-US" dirty="0"/>
          </a:p>
          <a:p>
            <a:pPr marL="571500" indent="-571500">
              <a:buFont typeface="+mj-lt"/>
              <a:buAutoNum type="romanUcPeriod"/>
            </a:pPr>
            <a:r>
              <a:rPr lang="en-US" b="1" dirty="0" smtClean="0"/>
              <a:t>Family and Community Engagement:</a:t>
            </a:r>
            <a:r>
              <a:rPr lang="en-US" b="1" dirty="0" smtClean="0">
                <a:solidFill>
                  <a:srgbClr val="FF0000"/>
                </a:solidFill>
              </a:rPr>
              <a:t>  </a:t>
            </a:r>
            <a:r>
              <a:rPr lang="en-US" dirty="0" smtClean="0"/>
              <a:t>District and school staff collaborate with and engage families and community institutions, organizations, and agencies</a:t>
            </a:r>
          </a:p>
          <a:p>
            <a:pPr marL="571500" indent="-571500">
              <a:buFont typeface="+mj-lt"/>
              <a:buAutoNum type="romanUcPeriod"/>
            </a:pPr>
            <a:endParaRPr lang="en-US" dirty="0"/>
          </a:p>
          <a:p>
            <a:pPr marL="571500" indent="-571500">
              <a:buFont typeface="+mj-lt"/>
              <a:buAutoNum type="romanUcPeriod"/>
            </a:pPr>
            <a:r>
              <a:rPr lang="en-US" b="1" dirty="0" smtClean="0"/>
              <a:t>Efficient and Responsive Operations:</a:t>
            </a:r>
            <a:r>
              <a:rPr lang="en-US" b="1" dirty="0" smtClean="0">
                <a:solidFill>
                  <a:srgbClr val="FF0000"/>
                </a:solidFill>
              </a:rPr>
              <a:t>  </a:t>
            </a:r>
            <a:r>
              <a:rPr lang="en-US" dirty="0" smtClean="0"/>
              <a:t>Operations support the district and school’s core business and is responsive to the needs of staff, students, and community</a:t>
            </a:r>
            <a:endParaRPr lang="en-US" dirty="0"/>
          </a:p>
        </p:txBody>
      </p:sp>
      <p:sp>
        <p:nvSpPr>
          <p:cNvPr id="4" name="Title 1"/>
          <p:cNvSpPr txBox="1">
            <a:spLocks/>
          </p:cNvSpPr>
          <p:nvPr/>
        </p:nvSpPr>
        <p:spPr>
          <a:xfrm>
            <a:off x="609600" y="304800"/>
            <a:ext cx="8229600" cy="1143000"/>
          </a:xfrm>
          <a:prstGeom prst="rect">
            <a:avLst/>
          </a:prstGeom>
          <a:noFill/>
        </p:spPr>
        <p:txBody>
          <a:bodyPr vert="horz" rtlCol="0" anchor="ctr">
            <a:normAutofit/>
            <a:scene3d>
              <a:camera prst="orthographicFront"/>
              <a:lightRig rig="soft" dir="t"/>
            </a:scene3d>
            <a:sp3d prstMaterial="softEdge">
              <a:bevelT w="25400" h="25400"/>
            </a:sp3d>
          </a:bodyPr>
          <a:lstStyle/>
          <a:p>
            <a:pPr lvl="0" algn="ctr">
              <a:spcBef>
                <a:spcPct val="0"/>
              </a:spcBef>
            </a:pPr>
            <a:r>
              <a:rPr lang="en-US" sz="4400" b="1" dirty="0" smtClean="0"/>
              <a:t>District Priorities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Slide Number Placeholder 6"/>
          <p:cNvSpPr>
            <a:spLocks noGrp="1"/>
          </p:cNvSpPr>
          <p:nvPr>
            <p:ph type="sldNum" sz="quarter" idx="12"/>
          </p:nvPr>
        </p:nvSpPr>
        <p:spPr/>
        <p:txBody>
          <a:bodyPr/>
          <a:lstStyle/>
          <a:p>
            <a:endParaRPr lang="en-US" dirty="0"/>
          </a:p>
        </p:txBody>
      </p:sp>
      <p:sp>
        <p:nvSpPr>
          <p:cNvPr id="5" name="Slide Number Placeholder 1"/>
          <p:cNvSpPr txBox="1">
            <a:spLocks/>
          </p:cNvSpPr>
          <p:nvPr/>
        </p:nvSpPr>
        <p:spPr>
          <a:xfrm>
            <a:off x="457200" y="60356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F065549-2B79-41AC-B667-BBEEF18D3741}" type="slidenum">
              <a:rPr lang="en-US" smtClean="0">
                <a:solidFill>
                  <a:prstClr val="white"/>
                </a:solidFill>
              </a:rPr>
              <a:pPr algn="l"/>
              <a:t>9</a:t>
            </a:fld>
            <a:endParaRPr lang="en-US" dirty="0">
              <a:solidFill>
                <a:prstClr val="white"/>
              </a:solidFill>
            </a:endParaRPr>
          </a:p>
        </p:txBody>
      </p:sp>
    </p:spTree>
    <p:extLst>
      <p:ext uri="{BB962C8B-B14F-4D97-AF65-F5344CB8AC3E}">
        <p14:creationId xmlns:p14="http://schemas.microsoft.com/office/powerpoint/2010/main" val="351355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1D175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Choice Elem PPT">
  <a:themeElements>
    <a:clrScheme name="Custom 6">
      <a:dk1>
        <a:srgbClr val="1D175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6">
      <a:dk1>
        <a:srgbClr val="1D175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6">
      <a:dk1>
        <a:srgbClr val="1D175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Custom 6">
      <a:dk1>
        <a:srgbClr val="1D175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8864</TotalTime>
  <Words>3871</Words>
  <Application>Microsoft Office PowerPoint</Application>
  <PresentationFormat>On-screen Show (4:3)</PresentationFormat>
  <Paragraphs>1281</Paragraphs>
  <Slides>44</Slides>
  <Notes>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Arial</vt:lpstr>
      <vt:lpstr>Calibri</vt:lpstr>
      <vt:lpstr>Minion Pro</vt:lpstr>
      <vt:lpstr>Palatino Linotype</vt:lpstr>
      <vt:lpstr>Times New Roman</vt:lpstr>
      <vt:lpstr>Verdana</vt:lpstr>
      <vt:lpstr>Wingdings</vt:lpstr>
      <vt:lpstr>Office Theme</vt:lpstr>
      <vt:lpstr>School Choice Elem PPT</vt:lpstr>
      <vt:lpstr>1_Office Theme</vt:lpstr>
      <vt:lpstr>2_Office Theme</vt:lpstr>
      <vt:lpstr>3_Office Theme</vt:lpstr>
      <vt:lpstr>District Annual Report 2014-2015</vt:lpstr>
      <vt:lpstr>PowerPoint Presentation</vt:lpstr>
      <vt:lpstr>School Board 2014-2015</vt:lpstr>
      <vt:lpstr>PowerPoint Presentation</vt:lpstr>
      <vt:lpstr>PowerPoint Presentation</vt:lpstr>
      <vt:lpstr>PowerPoint Presentation</vt:lpstr>
      <vt:lpstr>The Strategic Plan - Brighter Futures-</vt:lpstr>
      <vt:lpstr>Brighter Futures: Core Beliefs</vt:lpstr>
      <vt:lpstr>PowerPoint Presentation</vt:lpstr>
      <vt:lpstr>Priority I:  Effective Academic Programs   </vt:lpstr>
      <vt:lpstr>Priority II: Creating and Maintaining                                     Healthy School Cultures</vt:lpstr>
      <vt:lpstr>Priority III:  Family and Community  Engagement</vt:lpstr>
      <vt:lpstr>Priority IV:  Efficient and Responsive  District-Level Operations</vt:lpstr>
      <vt:lpstr> Transformation Objectives </vt:lpstr>
      <vt:lpstr>PowerPoint Presentation</vt:lpstr>
      <vt:lpstr>Accomplishments 2009-2014</vt:lpstr>
      <vt:lpstr>Accomplishments 2009-2014</vt:lpstr>
      <vt:lpstr>Accomplishments 2009-2014</vt:lpstr>
      <vt:lpstr>PowerPoint Presentation</vt:lpstr>
      <vt:lpstr>Accomplishments 2009-2014</vt:lpstr>
      <vt:lpstr>HSPA 2004-2014  Language Arts and Mathematics  Proficient and Above </vt:lpstr>
      <vt:lpstr>Accomplishments 2009-2014</vt:lpstr>
      <vt:lpstr>Accomplishments 2009-2014</vt:lpstr>
      <vt:lpstr>Accomplishments 2009-2014  Competitive Grants Awards – Over $35 million</vt:lpstr>
      <vt:lpstr>2014-2015  Objectives &amp; Accomplishments</vt:lpstr>
      <vt:lpstr>Transformation Objectives 2014-2015</vt:lpstr>
      <vt:lpstr>2014-2015 Headlines</vt:lpstr>
      <vt:lpstr>PowerPoint Presentation</vt:lpstr>
      <vt:lpstr>PowerPoint Presentation</vt:lpstr>
      <vt:lpstr>PowerPoint Presentation</vt:lpstr>
      <vt:lpstr>2015 PARCC English Language Arts/ Literacy (ELA)</vt:lpstr>
      <vt:lpstr>2015 PARCC Mathematics</vt:lpstr>
      <vt:lpstr>“Top PARCC Scores in Passaic County” (NJ.com- February 3, 2016)</vt:lpstr>
      <vt:lpstr>PowerPoint Presentation</vt:lpstr>
      <vt:lpstr>High School Renewal Results</vt:lpstr>
      <vt:lpstr> </vt:lpstr>
      <vt:lpstr>100% Graduation Rate</vt:lpstr>
      <vt:lpstr>High School Renewal Results</vt:lpstr>
      <vt:lpstr>PowerPoint Presentation</vt:lpstr>
      <vt:lpstr>Accomplishments 2014-2015  Competitive Grants Awards – Over $38 million</vt:lpstr>
      <vt:lpstr>District Transformation Initiatives 2015- 2016</vt:lpstr>
      <vt:lpstr>Next Steps</vt:lpstr>
      <vt:lpstr>PowerPoint Presentation</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ggarbeck</dc:creator>
  <cp:lastModifiedBy>Eric</cp:lastModifiedBy>
  <cp:revision>271</cp:revision>
  <cp:lastPrinted>2016-02-09T14:14:01Z</cp:lastPrinted>
  <dcterms:created xsi:type="dcterms:W3CDTF">2014-04-23T15:40:28Z</dcterms:created>
  <dcterms:modified xsi:type="dcterms:W3CDTF">2016-03-03T17:40:19Z</dcterms:modified>
</cp:coreProperties>
</file>