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3366FF"/>
    <a:srgbClr val="0000FF"/>
    <a:srgbClr val="000099"/>
    <a:srgbClr val="993333"/>
    <a:srgbClr val="00FFFF"/>
    <a:srgbClr val="FF33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64" autoAdjust="0"/>
  </p:normalViewPr>
  <p:slideViewPr>
    <p:cSldViewPr>
      <p:cViewPr varScale="1">
        <p:scale>
          <a:sx n="71" d="100"/>
          <a:sy n="71" d="100"/>
        </p:scale>
        <p:origin x="-96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0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713E16-3E76-BF4A-98AF-8EAC5387FA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4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4A609F-FE5C-044B-A513-E37265D16E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91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502" y="4344641"/>
            <a:ext cx="5484997" cy="4113146"/>
          </a:xfrm>
          <a:noFill/>
        </p:spPr>
        <p:txBody>
          <a:bodyPr/>
          <a:lstStyle/>
          <a:p>
            <a:pPr marL="685800" lvl="1" indent="-228600"/>
            <a:endParaRPr lang="en-US" sz="1600" b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esentation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511425"/>
            <a:ext cx="7772400" cy="993775"/>
          </a:xfrm>
        </p:spPr>
        <p:txBody>
          <a:bodyPr/>
          <a:lstStyle>
            <a:lvl1pPr>
              <a:defRPr sz="4000">
                <a:solidFill>
                  <a:srgbClr val="003366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41004777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978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5070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452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2000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141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992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9129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9486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917172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1279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resentation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6962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+mj-lt"/>
          <a:ea typeface="ヒラギノ角ゴ Pro W3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  <a:ea typeface="ヒラギノ角ゴ Pro W3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  <a:ea typeface="ヒラギノ角ゴ Pro W3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  <a:ea typeface="ヒラギノ角ゴ Pro W3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  <a:ea typeface="ヒラギノ角ゴ Pro W3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93333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•"/>
        <a:defRPr sz="3200">
          <a:solidFill>
            <a:srgbClr val="003366"/>
          </a:solidFill>
          <a:latin typeface="+mn-lt"/>
          <a:ea typeface="ヒラギノ角ゴ Pro W3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–"/>
        <a:defRPr sz="2800">
          <a:solidFill>
            <a:srgbClr val="003366"/>
          </a:solidFill>
          <a:latin typeface="+mn-lt"/>
          <a:ea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•"/>
        <a:defRPr sz="2400">
          <a:solidFill>
            <a:srgbClr val="003366"/>
          </a:solidFill>
          <a:latin typeface="+mn-lt"/>
          <a:ea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–"/>
        <a:defRPr sz="2000">
          <a:solidFill>
            <a:srgbClr val="003366"/>
          </a:solidFill>
          <a:latin typeface="+mn-lt"/>
          <a:ea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»"/>
        <a:defRPr sz="2000">
          <a:solidFill>
            <a:srgbClr val="003366"/>
          </a:solidFill>
          <a:latin typeface="+mn-lt"/>
          <a:ea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93333"/>
        </a:buClr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jsba.org/training/opioid-crisis-school-districts-communities-call-action-program-material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j.com/herointow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209800"/>
          </a:xfrm>
        </p:spPr>
        <p:txBody>
          <a:bodyPr/>
          <a:lstStyle/>
          <a:p>
            <a:r>
              <a:rPr lang="en-US" dirty="0" smtClean="0"/>
              <a:t>The Opioid Crisis: School Districts’ &amp; Communities’ </a:t>
            </a:r>
            <a:br>
              <a:rPr lang="en-US" dirty="0" smtClean="0"/>
            </a:br>
            <a:r>
              <a:rPr lang="en-US" dirty="0" smtClean="0"/>
              <a:t>Call to 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/>
          <a:lstStyle/>
          <a:p>
            <a:r>
              <a:rPr lang="en-US" dirty="0" smtClean="0"/>
              <a:t>May 3,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37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Conference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u="sng" dirty="0" smtClean="0">
              <a:hlinkClick r:id="rId2"/>
            </a:endParaRPr>
          </a:p>
          <a:p>
            <a:pPr marL="0" indent="0">
              <a:buNone/>
            </a:pPr>
            <a:endParaRPr lang="en-US" u="sng" dirty="0">
              <a:hlinkClick r:id="rId2"/>
            </a:endParaRPr>
          </a:p>
          <a:p>
            <a:pPr marL="0" indent="0">
              <a:buNone/>
            </a:pP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://www.njsba.org/training/opioid-crisis-school-districts-communities-call-action-program-materials/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05190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sz="2400" b="1" dirty="0"/>
              <a:t>Stephen Stirling</a:t>
            </a:r>
            <a:r>
              <a:rPr lang="en-US" sz="2400" dirty="0"/>
              <a:t>, </a:t>
            </a:r>
            <a:r>
              <a:rPr lang="en-US" sz="2400" b="1" i="1" dirty="0" smtClean="0"/>
              <a:t>Herointown</a:t>
            </a:r>
            <a:r>
              <a:rPr lang="en-US" sz="2400" dirty="0" smtClean="0"/>
              <a:t>:   </a:t>
            </a:r>
            <a:r>
              <a:rPr lang="en-US" sz="2400" u="sng" dirty="0" smtClean="0">
                <a:hlinkClick r:id="rId2"/>
              </a:rPr>
              <a:t>nj.com/herointown</a:t>
            </a:r>
            <a:endParaRPr lang="en-US" sz="2400" u="sng" dirty="0" smtClean="0"/>
          </a:p>
          <a:p>
            <a:r>
              <a:rPr lang="en-US" sz="2400" b="1" i="1" dirty="0"/>
              <a:t>The Role of Schools in Prevention, Intervention, and Treatment</a:t>
            </a:r>
            <a:endParaRPr lang="en-US" sz="2400" dirty="0"/>
          </a:p>
          <a:p>
            <a:r>
              <a:rPr lang="en-US" sz="2400" b="1" i="1" dirty="0" smtClean="0"/>
              <a:t>NARCAN</a:t>
            </a:r>
            <a:r>
              <a:rPr lang="en-US" sz="2400" b="1" i="1" dirty="0"/>
              <a:t>: Districts’ Experiences from Stocking to </a:t>
            </a:r>
            <a:r>
              <a:rPr lang="en-US" sz="2400" b="1" i="1" dirty="0" smtClean="0"/>
              <a:t>Application</a:t>
            </a:r>
          </a:p>
          <a:p>
            <a:r>
              <a:rPr lang="en-US" sz="2400" b="1" i="1" dirty="0"/>
              <a:t>NARCAN – The Perspective of Local Law </a:t>
            </a:r>
            <a:r>
              <a:rPr lang="en-US" sz="2400" b="1" i="1" dirty="0" smtClean="0"/>
              <a:t>Enforcement</a:t>
            </a:r>
            <a:endParaRPr lang="en-US" sz="2400" dirty="0" smtClean="0"/>
          </a:p>
          <a:p>
            <a:r>
              <a:rPr lang="en-US" sz="2400" b="1" dirty="0"/>
              <a:t>HOPE ONE – Morris County Sherriff</a:t>
            </a:r>
            <a:endParaRPr lang="en-US" sz="2400" dirty="0"/>
          </a:p>
          <a:p>
            <a:r>
              <a:rPr lang="en-US" sz="2400" b="1" i="1" dirty="0"/>
              <a:t>Ocean County Prosecutor Joseph Coronato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b="1" i="1" dirty="0"/>
              <a:t>The Importance of an Array of Preventions and Interventions: Random Testing</a:t>
            </a:r>
            <a:r>
              <a:rPr lang="en-US" sz="2400" dirty="0" smtClean="0"/>
              <a:t>,</a:t>
            </a:r>
            <a:r>
              <a:rPr lang="en-US" sz="2400" dirty="0"/>
              <a:t>	</a:t>
            </a:r>
            <a:endParaRPr lang="en-US" sz="2400" dirty="0" smtClean="0"/>
          </a:p>
          <a:p>
            <a:r>
              <a:rPr lang="en-US" sz="2400" b="1" i="1" dirty="0"/>
              <a:t>Healthy Communities, Healthy Youth:  Hopewell Valley Regional Schools and </a:t>
            </a:r>
            <a:r>
              <a:rPr lang="en-US" sz="2400" b="1" i="1" dirty="0" smtClean="0"/>
              <a:t>Communities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8149569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pt template">
  <a:themeElements>
    <a:clrScheme name="NJSBA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JSBA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JSBA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JSBA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JSBA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JSBA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JSBA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JSBA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JSBA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JSBA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JSBA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JSBA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JSBA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JSBA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</Template>
  <TotalTime>15</TotalTime>
  <Words>80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ppt template</vt:lpstr>
      <vt:lpstr>The Opioid Crisis: School Districts’ &amp; Communities’  Call to Action</vt:lpstr>
      <vt:lpstr>Conference Materials</vt:lpstr>
      <vt:lpstr>Our Day</vt:lpstr>
    </vt:vector>
  </TitlesOfParts>
  <Company>New Jersey School Boards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Opioid Crisis: School Districts’ &amp; Communities’  Call to Action</dc:title>
  <dc:creator>Vincent DeLucia</dc:creator>
  <cp:lastModifiedBy>Vincent DeLucia</cp:lastModifiedBy>
  <cp:revision>2</cp:revision>
  <dcterms:created xsi:type="dcterms:W3CDTF">2017-05-01T13:53:18Z</dcterms:created>
  <dcterms:modified xsi:type="dcterms:W3CDTF">2017-05-01T14:08:37Z</dcterms:modified>
</cp:coreProperties>
</file>